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Default Extension="jpg" ContentType="image/jpeg"/>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Lst>
  <p:sldSz cy="6858000" cx="9144000"/>
  <p:notesSz cx="6858000" cy="9144000"/>
  <p:embeddedFontLst>
    <p:embeddedFont>
      <p:font typeface="Arial Narrow"/>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2D200454-40CA-4A62-9FC3-DE9A4176ACB9}">
      <p15:notesGuideLst>
        <p15:guide id="1" orient="horz" pos="2880">
          <p15:clr>
            <a:srgbClr val="A4A3A4"/>
          </p15:clr>
        </p15:guide>
        <p15:guide id="2" pos="2160">
          <p15:clr>
            <a:srgbClr val="A4A3A4"/>
          </p15:clr>
        </p15:guide>
      </p15:notesGuideLst>
    </p:ext>
    <p:ext uri="GoogleSlidesCustomDataVersion2">
      <go:slidesCustomData xmlns:go="http://customooxmlschemas.google.com/" r:id="rId29" roundtripDataSignature="AMtx7mg5WEudmfMuPpDTvEQTyE1sq/CLy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2AC9197-1054-4B3F-913F-FB8232613EFD}">
  <a:tblStyle styleId="{22AC9197-1054-4B3F-913F-FB8232613EFD}"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FF3E9"/>
          </a:solidFill>
        </a:fill>
      </a:tcStyle>
    </a:wholeTbl>
    <a:band1H>
      <a:tcTxStyle/>
      <a:tcStyle>
        <a:fill>
          <a:solidFill>
            <a:srgbClr val="DEE7D0"/>
          </a:solidFill>
        </a:fill>
      </a:tcStyle>
    </a:band1H>
    <a:band2H>
      <a:tcTxStyle/>
    </a:band2H>
    <a:band1V>
      <a:tcTxStyle/>
      <a:tcStyle>
        <a:fill>
          <a:solidFill>
            <a:srgbClr val="DEE7D0"/>
          </a:solidFill>
        </a:fill>
      </a:tcStyle>
    </a:band1V>
    <a:band2V>
      <a:tcTxStyle/>
    </a:band2V>
    <a:lastCol>
      <a:tcTxStyle b="on" i="off">
        <a:font>
          <a:latin typeface="Calibri"/>
          <a:ea typeface="Calibri"/>
          <a:cs typeface="Calibri"/>
        </a:font>
        <a:schemeClr val="lt1"/>
      </a:tcTxStyle>
      <a:tcStyle>
        <a:fill>
          <a:solidFill>
            <a:schemeClr val="accent3"/>
          </a:solidFill>
        </a:fill>
      </a:tcStyle>
    </a:lastCol>
    <a:firstCol>
      <a:tcTxStyle b="on" i="off">
        <a:font>
          <a:latin typeface="Calibri"/>
          <a:ea typeface="Calibri"/>
          <a:cs typeface="Calibri"/>
        </a:font>
        <a:schemeClr val="lt1"/>
      </a:tcTxStyle>
      <a:tcStyle>
        <a:fill>
          <a:solidFill>
            <a:schemeClr val="accent3"/>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3"/>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3"/>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26" Type="http://schemas.openxmlformats.org/officeDocument/2006/relationships/font" Target="fonts/ArialNarrow-bold.fntdata"/><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1" Type="http://schemas.openxmlformats.org/officeDocument/2006/relationships/slide" Target="slides/slide15.xml"/><Relationship Id="rId3" Type="http://schemas.openxmlformats.org/officeDocument/2006/relationships/presProps" Target="presProps.xml"/><Relationship Id="rId25" Type="http://schemas.openxmlformats.org/officeDocument/2006/relationships/font" Target="fonts/ArialNarrow-regular.fntdata"/><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0" Type="http://schemas.openxmlformats.org/officeDocument/2006/relationships/slide" Target="slides/slide14.xml"/><Relationship Id="rId2" Type="http://schemas.openxmlformats.org/officeDocument/2006/relationships/viewProps" Target="viewProps.xml"/><Relationship Id="rId29" Type="http://customschemas.google.com/relationships/presentationmetadata" Target="metadata"/><Relationship Id="rId16" Type="http://schemas.openxmlformats.org/officeDocument/2006/relationships/slide" Target="slides/slide10.xml"/><Relationship Id="rId24" Type="http://schemas.openxmlformats.org/officeDocument/2006/relationships/slide" Target="slides/slide18.xml"/><Relationship Id="rId1" Type="http://schemas.openxmlformats.org/officeDocument/2006/relationships/theme" Target="theme/theme2.xml"/><Relationship Id="rId6" Type="http://schemas.openxmlformats.org/officeDocument/2006/relationships/notesMaster" Target="notesMasters/notesMaster1.xml"/><Relationship Id="rId11" Type="http://schemas.openxmlformats.org/officeDocument/2006/relationships/slide" Target="slides/slide5.xml"/><Relationship Id="rId32" Type="http://schemas.openxmlformats.org/officeDocument/2006/relationships/customXml" Target="../customXml/item3.xml"/><Relationship Id="rId23" Type="http://schemas.openxmlformats.org/officeDocument/2006/relationships/slide" Target="slides/slide17.xml"/><Relationship Id="rId28" Type="http://schemas.openxmlformats.org/officeDocument/2006/relationships/font" Target="fonts/ArialNarrow-boldItalic.fntdata"/><Relationship Id="rId5" Type="http://schemas.openxmlformats.org/officeDocument/2006/relationships/slideMaster" Target="slideMasters/slideMaster1.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customXml" Target="../customXml/item2.xml"/><Relationship Id="rId22" Type="http://schemas.openxmlformats.org/officeDocument/2006/relationships/slide" Target="slides/slide16.xml"/><Relationship Id="rId4" Type="http://schemas.openxmlformats.org/officeDocument/2006/relationships/tableStyles" Target="tableStyles.xml"/><Relationship Id="rId9" Type="http://schemas.openxmlformats.org/officeDocument/2006/relationships/slide" Target="slides/slide3.xml"/><Relationship Id="rId27" Type="http://schemas.openxmlformats.org/officeDocument/2006/relationships/font" Target="fonts/ArialNarrow-italic.fntdata"/><Relationship Id="rId14" Type="http://schemas.openxmlformats.org/officeDocument/2006/relationships/slide" Target="slides/slide8.xml"/><Relationship Id="rId30"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 name="Google Shape;74;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5" name="Google Shape;75;p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7" name="Google Shape;177;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7" name="Google Shape;187;p1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solidFill>
                  <a:srgbClr val="C00000"/>
                </a:solidFill>
              </a:rPr>
              <a:t>MARINA</a:t>
            </a:r>
            <a:endParaRPr>
              <a:solidFill>
                <a:srgbClr val="C00000"/>
              </a:solidFill>
            </a:endParaRPr>
          </a:p>
          <a:p>
            <a:pPr indent="0" lvl="0" marL="0" rtl="0" algn="l">
              <a:spcBef>
                <a:spcPts val="0"/>
              </a:spcBef>
              <a:spcAft>
                <a:spcPts val="0"/>
              </a:spcAft>
              <a:buNone/>
            </a:pPr>
            <a:r>
              <a:t/>
            </a:r>
            <a:endParaRPr/>
          </a:p>
        </p:txBody>
      </p:sp>
      <p:sp>
        <p:nvSpPr>
          <p:cNvPr id="188" name="Google Shape;188;p1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1" name="Google Shape;201;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9" name="Google Shape;229;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8" name="Google Shape;248;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p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5" name="Google Shape;255;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5" name="Google Shape;265;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6" name="Google Shape;286;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p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3" name="Google Shape;293;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0" name="Google Shape;80;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9" name="Google Shape;89;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3" name="Google Shape;103;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7" name="Google Shape;117;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8" name="Google Shape;128;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7" name="Google Shape;137;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7" name="Google Shape;147;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6" name="Google Shape;166;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jpg"/><Relationship Id="rId3" Type="http://schemas.openxmlformats.org/officeDocument/2006/relationships/image" Target="../media/image20.png"/><Relationship Id="rId4" Type="http://schemas.openxmlformats.org/officeDocument/2006/relationships/image" Target="../media/image22.png"/><Relationship Id="rId11" Type="http://schemas.openxmlformats.org/officeDocument/2006/relationships/image" Target="../media/image5.png"/><Relationship Id="rId10" Type="http://schemas.openxmlformats.org/officeDocument/2006/relationships/image" Target="../media/image12.png"/><Relationship Id="rId9"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3.png"/><Relationship Id="rId7" Type="http://schemas.openxmlformats.org/officeDocument/2006/relationships/image" Target="../media/image7.png"/><Relationship Id="rId8"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folie" showMasterSp="0">
  <p:cSld name="Titelfolie">
    <p:spTree>
      <p:nvGrpSpPr>
        <p:cNvPr id="16" name="Shape 16"/>
        <p:cNvGrpSpPr/>
        <p:nvPr/>
      </p:nvGrpSpPr>
      <p:grpSpPr>
        <a:xfrm>
          <a:off x="0" y="0"/>
          <a:ext cx="0" cy="0"/>
          <a:chOff x="0" y="0"/>
          <a:chExt cx="0" cy="0"/>
        </a:xfrm>
      </p:grpSpPr>
      <p:sp>
        <p:nvSpPr>
          <p:cNvPr id="17" name="Google Shape;17;p20"/>
          <p:cNvSpPr/>
          <p:nvPr/>
        </p:nvSpPr>
        <p:spPr>
          <a:xfrm>
            <a:off x="611560" y="6283225"/>
            <a:ext cx="4754767" cy="26161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100"/>
              <a:buFont typeface="Arial"/>
              <a:buNone/>
            </a:pPr>
            <a:r>
              <a:rPr b="0" i="0" lang="en-US" sz="1100" u="none" cap="none" strike="noStrike">
                <a:solidFill>
                  <a:schemeClr val="dk1"/>
                </a:solidFill>
                <a:latin typeface="Arial"/>
                <a:ea typeface="Arial"/>
                <a:cs typeface="Arial"/>
                <a:sym typeface="Arial"/>
              </a:rPr>
              <a:t>WP5 - ACTIVITY 5.1: SUSTAINABLE MED CITIES TRAINING SYSTEM </a:t>
            </a:r>
            <a:endParaRPr b="0" i="0" sz="1100" u="none" cap="none" strike="noStrike">
              <a:solidFill>
                <a:schemeClr val="dk1"/>
              </a:solidFill>
              <a:latin typeface="Arial"/>
              <a:ea typeface="Arial"/>
              <a:cs typeface="Arial"/>
              <a:sym typeface="Arial"/>
            </a:endParaRPr>
          </a:p>
        </p:txBody>
      </p:sp>
      <p:sp>
        <p:nvSpPr>
          <p:cNvPr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 id="18" name="Google Shape;18;p20"/>
          <p:cNvSpPr/>
          <p:nvPr/>
        </p:nvSpPr>
        <p:spPr>
          <a:xfrm>
            <a:off x="123825" y="-136525"/>
            <a:ext cx="304800" cy="30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19" name="Google Shape;19;p20"/>
          <p:cNvPicPr preferRelativeResize="0"/>
          <p:nvPr/>
        </p:nvPicPr>
        <p:blipFill rotWithShape="1">
          <a:blip r:embed="rId2">
            <a:alphaModFix/>
          </a:blip>
          <a:srcRect b="0" l="0" r="0" t="0"/>
          <a:stretch/>
        </p:blipFill>
        <p:spPr>
          <a:xfrm>
            <a:off x="1733435" y="518552"/>
            <a:ext cx="4833620" cy="1772066"/>
          </a:xfrm>
          <a:prstGeom prst="rect">
            <a:avLst/>
          </a:prstGeom>
          <a:noFill/>
          <a:ln>
            <a:noFill/>
          </a:ln>
        </p:spPr>
      </p:pic>
      <p:pic>
        <p:nvPicPr>
          <p:cNvPr id="20" name="Google Shape;20;p20"/>
          <p:cNvPicPr preferRelativeResize="0"/>
          <p:nvPr/>
        </p:nvPicPr>
        <p:blipFill rotWithShape="1">
          <a:blip r:embed="rId3">
            <a:alphaModFix/>
          </a:blip>
          <a:srcRect b="15286" l="33333" r="31362" t="18181"/>
          <a:stretch/>
        </p:blipFill>
        <p:spPr>
          <a:xfrm rot="2002525">
            <a:off x="4970140" y="2488839"/>
            <a:ext cx="3379798" cy="3582878"/>
          </a:xfrm>
          <a:prstGeom prst="rect">
            <a:avLst/>
          </a:prstGeom>
          <a:noFill/>
          <a:ln>
            <a:noFill/>
          </a:ln>
        </p:spPr>
      </p:pic>
      <p:sp>
        <p:nvSpPr>
          <p:cNvPr id="21" name="Google Shape;21;p20"/>
          <p:cNvSpPr/>
          <p:nvPr/>
        </p:nvSpPr>
        <p:spPr>
          <a:xfrm>
            <a:off x="0" y="6576291"/>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SUSTAINABLE MED CITIES TRAINING SYSTEM</a:t>
            </a:r>
            <a:endParaRPr b="0" i="0" sz="1100" u="none" cap="none" strike="noStrike">
              <a:solidFill>
                <a:schemeClr val="lt1"/>
              </a:solidFill>
              <a:latin typeface="Arial Narrow"/>
              <a:ea typeface="Arial Narrow"/>
              <a:cs typeface="Arial Narrow"/>
              <a:sym typeface="Arial Narrow"/>
            </a:endParaRPr>
          </a:p>
        </p:txBody>
      </p:sp>
      <p:pic>
        <p:nvPicPr>
          <p:cNvPr id="22" name="Google Shape;22;p20"/>
          <p:cNvPicPr preferRelativeResize="0"/>
          <p:nvPr/>
        </p:nvPicPr>
        <p:blipFill rotWithShape="1">
          <a:blip r:embed="rId4">
            <a:alphaModFix/>
          </a:blip>
          <a:srcRect b="0" l="0" r="0" t="0"/>
          <a:stretch/>
        </p:blipFill>
        <p:spPr>
          <a:xfrm>
            <a:off x="8210937" y="2218931"/>
            <a:ext cx="771322" cy="284171"/>
          </a:xfrm>
          <a:prstGeom prst="rect">
            <a:avLst/>
          </a:prstGeom>
          <a:noFill/>
          <a:ln>
            <a:noFill/>
          </a:ln>
        </p:spPr>
      </p:pic>
      <p:pic>
        <p:nvPicPr>
          <p:cNvPr id="23" name="Google Shape;23;p20"/>
          <p:cNvPicPr preferRelativeResize="0"/>
          <p:nvPr/>
        </p:nvPicPr>
        <p:blipFill rotWithShape="1">
          <a:blip r:embed="rId5">
            <a:alphaModFix/>
          </a:blip>
          <a:srcRect b="0" l="0" r="0" t="0"/>
          <a:stretch/>
        </p:blipFill>
        <p:spPr>
          <a:xfrm>
            <a:off x="8623662" y="2774600"/>
            <a:ext cx="358597" cy="412725"/>
          </a:xfrm>
          <a:prstGeom prst="rect">
            <a:avLst/>
          </a:prstGeom>
          <a:noFill/>
          <a:ln>
            <a:noFill/>
          </a:ln>
        </p:spPr>
      </p:pic>
      <p:pic>
        <p:nvPicPr>
          <p:cNvPr id="24" name="Google Shape;24;p20"/>
          <p:cNvPicPr preferRelativeResize="0"/>
          <p:nvPr/>
        </p:nvPicPr>
        <p:blipFill rotWithShape="1">
          <a:blip r:embed="rId6">
            <a:alphaModFix/>
          </a:blip>
          <a:srcRect b="0" l="0" r="0" t="0"/>
          <a:stretch/>
        </p:blipFill>
        <p:spPr>
          <a:xfrm>
            <a:off x="8596598" y="3453359"/>
            <a:ext cx="385661" cy="392427"/>
          </a:xfrm>
          <a:prstGeom prst="rect">
            <a:avLst/>
          </a:prstGeom>
          <a:noFill/>
          <a:ln>
            <a:noFill/>
          </a:ln>
        </p:spPr>
      </p:pic>
      <p:pic>
        <p:nvPicPr>
          <p:cNvPr id="25" name="Google Shape;25;p20"/>
          <p:cNvPicPr preferRelativeResize="0"/>
          <p:nvPr/>
        </p:nvPicPr>
        <p:blipFill rotWithShape="1">
          <a:blip r:embed="rId7">
            <a:alphaModFix/>
          </a:blip>
          <a:srcRect b="0" l="0" r="0" t="0"/>
          <a:stretch/>
        </p:blipFill>
        <p:spPr>
          <a:xfrm>
            <a:off x="8549236" y="4111820"/>
            <a:ext cx="433023" cy="419491"/>
          </a:xfrm>
          <a:prstGeom prst="rect">
            <a:avLst/>
          </a:prstGeom>
          <a:noFill/>
          <a:ln>
            <a:noFill/>
          </a:ln>
        </p:spPr>
      </p:pic>
      <p:pic>
        <p:nvPicPr>
          <p:cNvPr id="26" name="Google Shape;26;p20"/>
          <p:cNvPicPr preferRelativeResize="0"/>
          <p:nvPr/>
        </p:nvPicPr>
        <p:blipFill rotWithShape="1">
          <a:blip r:embed="rId8">
            <a:alphaModFix/>
          </a:blip>
          <a:srcRect b="0" l="0" r="0" t="0"/>
          <a:stretch/>
        </p:blipFill>
        <p:spPr>
          <a:xfrm>
            <a:off x="8515406" y="4797345"/>
            <a:ext cx="466853" cy="365363"/>
          </a:xfrm>
          <a:prstGeom prst="rect">
            <a:avLst/>
          </a:prstGeom>
          <a:noFill/>
          <a:ln>
            <a:noFill/>
          </a:ln>
        </p:spPr>
      </p:pic>
      <p:pic>
        <p:nvPicPr>
          <p:cNvPr id="27" name="Google Shape;27;p20"/>
          <p:cNvPicPr preferRelativeResize="0"/>
          <p:nvPr/>
        </p:nvPicPr>
        <p:blipFill rotWithShape="1">
          <a:blip r:embed="rId9">
            <a:alphaModFix/>
          </a:blip>
          <a:srcRect b="0" l="0" r="0" t="0"/>
          <a:stretch/>
        </p:blipFill>
        <p:spPr>
          <a:xfrm>
            <a:off x="8007957" y="1702556"/>
            <a:ext cx="974302" cy="250341"/>
          </a:xfrm>
          <a:prstGeom prst="rect">
            <a:avLst/>
          </a:prstGeom>
          <a:noFill/>
          <a:ln>
            <a:noFill/>
          </a:ln>
        </p:spPr>
      </p:pic>
      <p:pic>
        <p:nvPicPr>
          <p:cNvPr id="28" name="Google Shape;28;p20"/>
          <p:cNvPicPr preferRelativeResize="0"/>
          <p:nvPr/>
        </p:nvPicPr>
        <p:blipFill rotWithShape="1">
          <a:blip r:embed="rId10">
            <a:alphaModFix/>
          </a:blip>
          <a:srcRect b="0" l="0" r="0" t="0"/>
          <a:stretch/>
        </p:blipFill>
        <p:spPr>
          <a:xfrm flipH="1" rot="10800000">
            <a:off x="8006659" y="5395766"/>
            <a:ext cx="975600" cy="234816"/>
          </a:xfrm>
          <a:prstGeom prst="rect">
            <a:avLst/>
          </a:prstGeom>
          <a:noFill/>
          <a:ln>
            <a:noFill/>
          </a:ln>
        </p:spPr>
      </p:pic>
      <p:pic>
        <p:nvPicPr>
          <p:cNvPr id="29" name="Google Shape;29;p20"/>
          <p:cNvPicPr preferRelativeResize="0"/>
          <p:nvPr/>
        </p:nvPicPr>
        <p:blipFill rotWithShape="1">
          <a:blip r:embed="rId11">
            <a:alphaModFix/>
          </a:blip>
          <a:srcRect b="0" l="0" r="0" t="0"/>
          <a:stretch/>
        </p:blipFill>
        <p:spPr>
          <a:xfrm>
            <a:off x="8006659" y="5914467"/>
            <a:ext cx="975600" cy="230433"/>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5_Titel und Inhalt">
  <p:cSld name="55_Titel und Inhalt">
    <p:spTree>
      <p:nvGrpSpPr>
        <p:cNvPr id="54" name="Shape 54"/>
        <p:cNvGrpSpPr/>
        <p:nvPr/>
      </p:nvGrpSpPr>
      <p:grpSpPr>
        <a:xfrm>
          <a:off x="0" y="0"/>
          <a:ext cx="0" cy="0"/>
          <a:chOff x="0" y="0"/>
          <a:chExt cx="0" cy="0"/>
        </a:xfrm>
      </p:grpSpPr>
      <p:sp>
        <p:nvSpPr>
          <p:cNvPr id="55" name="Google Shape;55;p29"/>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29"/>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6_Titel und Inhalt">
  <p:cSld name="56_Titel und Inhalt">
    <p:spTree>
      <p:nvGrpSpPr>
        <p:cNvPr id="57" name="Shape 57"/>
        <p:cNvGrpSpPr/>
        <p:nvPr/>
      </p:nvGrpSpPr>
      <p:grpSpPr>
        <a:xfrm>
          <a:off x="0" y="0"/>
          <a:ext cx="0" cy="0"/>
          <a:chOff x="0" y="0"/>
          <a:chExt cx="0" cy="0"/>
        </a:xfrm>
      </p:grpSpPr>
      <p:sp>
        <p:nvSpPr>
          <p:cNvPr id="58" name="Google Shape;58;p30"/>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9" name="Google Shape;59;p30"/>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el und Inhalt">
  <p:cSld name="2_Titel und Inhalt">
    <p:spTree>
      <p:nvGrpSpPr>
        <p:cNvPr id="60" name="Shape 60"/>
        <p:cNvGrpSpPr/>
        <p:nvPr/>
      </p:nvGrpSpPr>
      <p:grpSpPr>
        <a:xfrm>
          <a:off x="0" y="0"/>
          <a:ext cx="0" cy="0"/>
          <a:chOff x="0" y="0"/>
          <a:chExt cx="0" cy="0"/>
        </a:xfrm>
      </p:grpSpPr>
      <p:sp>
        <p:nvSpPr>
          <p:cNvPr id="61" name="Google Shape;61;p31"/>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2" name="Google Shape;62;p31"/>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4_Titel und Inhalt">
  <p:cSld name="24_Titel und Inhalt">
    <p:spTree>
      <p:nvGrpSpPr>
        <p:cNvPr id="63" name="Shape 63"/>
        <p:cNvGrpSpPr/>
        <p:nvPr/>
      </p:nvGrpSpPr>
      <p:grpSpPr>
        <a:xfrm>
          <a:off x="0" y="0"/>
          <a:ext cx="0" cy="0"/>
          <a:chOff x="0" y="0"/>
          <a:chExt cx="0" cy="0"/>
        </a:xfrm>
      </p:grpSpPr>
      <p:sp>
        <p:nvSpPr>
          <p:cNvPr id="64" name="Google Shape;64;p32"/>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5" name="Google Shape;65;p32"/>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el und Inhalt">
  <p:cSld name="3_Titel und Inhalt">
    <p:spTree>
      <p:nvGrpSpPr>
        <p:cNvPr id="66" name="Shape 66"/>
        <p:cNvGrpSpPr/>
        <p:nvPr/>
      </p:nvGrpSpPr>
      <p:grpSpPr>
        <a:xfrm>
          <a:off x="0" y="0"/>
          <a:ext cx="0" cy="0"/>
          <a:chOff x="0" y="0"/>
          <a:chExt cx="0" cy="0"/>
        </a:xfrm>
      </p:grpSpPr>
      <p:sp>
        <p:nvSpPr>
          <p:cNvPr id="67" name="Google Shape;67;p3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8" name="Google Shape;68;p33"/>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Inhalt">
  <p:cSld name="Titel und Inhalt">
    <p:spTree>
      <p:nvGrpSpPr>
        <p:cNvPr id="69" name="Shape 69"/>
        <p:cNvGrpSpPr/>
        <p:nvPr/>
      </p:nvGrpSpPr>
      <p:grpSpPr>
        <a:xfrm>
          <a:off x="0" y="0"/>
          <a:ext cx="0" cy="0"/>
          <a:chOff x="0" y="0"/>
          <a:chExt cx="0" cy="0"/>
        </a:xfrm>
      </p:grpSpPr>
      <p:sp>
        <p:nvSpPr>
          <p:cNvPr id="70" name="Google Shape;70;p3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7F7F7F"/>
              </a:buClr>
              <a:buSzPts val="2200"/>
              <a:buFont typeface="Calibri"/>
              <a:buNone/>
              <a:defRPr b="1" sz="22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1" name="Google Shape;71;p34"/>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el und Inhalt">
  <p:cSld name="1_Titel und Inhalt">
    <p:spTree>
      <p:nvGrpSpPr>
        <p:cNvPr id="30" name="Shape 30"/>
        <p:cNvGrpSpPr/>
        <p:nvPr/>
      </p:nvGrpSpPr>
      <p:grpSpPr>
        <a:xfrm>
          <a:off x="0" y="0"/>
          <a:ext cx="0" cy="0"/>
          <a:chOff x="0" y="0"/>
          <a:chExt cx="0" cy="0"/>
        </a:xfrm>
      </p:grpSpPr>
      <p:sp>
        <p:nvSpPr>
          <p:cNvPr id="31" name="Google Shape;31;p21"/>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7F7F7F"/>
              </a:buClr>
              <a:buSzPts val="2400"/>
              <a:buFont typeface="Calibri"/>
              <a:buNone/>
              <a:defRPr b="1" sz="24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 name="Google Shape;32;p21"/>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7_Titel und Inhalt">
  <p:cSld name="37_Titel und Inhalt">
    <p:spTree>
      <p:nvGrpSpPr>
        <p:cNvPr id="33" name="Shape 33"/>
        <p:cNvGrpSpPr/>
        <p:nvPr/>
      </p:nvGrpSpPr>
      <p:grpSpPr>
        <a:xfrm>
          <a:off x="0" y="0"/>
          <a:ext cx="0" cy="0"/>
          <a:chOff x="0" y="0"/>
          <a:chExt cx="0" cy="0"/>
        </a:xfrm>
      </p:grpSpPr>
      <p:sp>
        <p:nvSpPr>
          <p:cNvPr id="34" name="Google Shape;34;p22"/>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22"/>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5_Titel und Inhalt">
  <p:cSld name="35_Titel und Inhalt">
    <p:spTree>
      <p:nvGrpSpPr>
        <p:cNvPr id="36" name="Shape 36"/>
        <p:cNvGrpSpPr/>
        <p:nvPr/>
      </p:nvGrpSpPr>
      <p:grpSpPr>
        <a:xfrm>
          <a:off x="0" y="0"/>
          <a:ext cx="0" cy="0"/>
          <a:chOff x="0" y="0"/>
          <a:chExt cx="0" cy="0"/>
        </a:xfrm>
      </p:grpSpPr>
      <p:sp>
        <p:nvSpPr>
          <p:cNvPr id="37" name="Google Shape;37;p2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23"/>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6_Titel und Inhalt">
  <p:cSld name="36_Titel und Inhalt">
    <p:spTree>
      <p:nvGrpSpPr>
        <p:cNvPr id="39" name="Shape 39"/>
        <p:cNvGrpSpPr/>
        <p:nvPr/>
      </p:nvGrpSpPr>
      <p:grpSpPr>
        <a:xfrm>
          <a:off x="0" y="0"/>
          <a:ext cx="0" cy="0"/>
          <a:chOff x="0" y="0"/>
          <a:chExt cx="0" cy="0"/>
        </a:xfrm>
      </p:grpSpPr>
      <p:sp>
        <p:nvSpPr>
          <p:cNvPr id="40" name="Google Shape;40;p2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 name="Google Shape;41;p24"/>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3_Titel und Inhalt">
  <p:cSld name="43_Titel und Inhalt">
    <p:spTree>
      <p:nvGrpSpPr>
        <p:cNvPr id="42" name="Shape 42"/>
        <p:cNvGrpSpPr/>
        <p:nvPr/>
      </p:nvGrpSpPr>
      <p:grpSpPr>
        <a:xfrm>
          <a:off x="0" y="0"/>
          <a:ext cx="0" cy="0"/>
          <a:chOff x="0" y="0"/>
          <a:chExt cx="0" cy="0"/>
        </a:xfrm>
      </p:grpSpPr>
      <p:sp>
        <p:nvSpPr>
          <p:cNvPr id="43" name="Google Shape;43;p2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25"/>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Titel und Inhalt">
  <p:cSld name="5_Titel und Inhalt">
    <p:spTree>
      <p:nvGrpSpPr>
        <p:cNvPr id="45" name="Shape 45"/>
        <p:cNvGrpSpPr/>
        <p:nvPr/>
      </p:nvGrpSpPr>
      <p:grpSpPr>
        <a:xfrm>
          <a:off x="0" y="0"/>
          <a:ext cx="0" cy="0"/>
          <a:chOff x="0" y="0"/>
          <a:chExt cx="0" cy="0"/>
        </a:xfrm>
      </p:grpSpPr>
      <p:sp>
        <p:nvSpPr>
          <p:cNvPr id="46" name="Google Shape;46;p26"/>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26"/>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el und Inhalt">
  <p:cSld name="4_Titel und Inhalt">
    <p:spTree>
      <p:nvGrpSpPr>
        <p:cNvPr id="48" name="Shape 48"/>
        <p:cNvGrpSpPr/>
        <p:nvPr/>
      </p:nvGrpSpPr>
      <p:grpSpPr>
        <a:xfrm>
          <a:off x="0" y="0"/>
          <a:ext cx="0" cy="0"/>
          <a:chOff x="0" y="0"/>
          <a:chExt cx="0" cy="0"/>
        </a:xfrm>
      </p:grpSpPr>
      <p:sp>
        <p:nvSpPr>
          <p:cNvPr id="49" name="Google Shape;49;p27"/>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1800"/>
              <a:buFont typeface="Calibri"/>
              <a:buNone/>
              <a:defRPr b="1" sz="18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0" name="Google Shape;50;p27"/>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Titel und Inhalt">
  <p:cSld name="6_Titel und Inhalt">
    <p:spTree>
      <p:nvGrpSpPr>
        <p:cNvPr id="51" name="Shape 51"/>
        <p:cNvGrpSpPr/>
        <p:nvPr/>
      </p:nvGrpSpPr>
      <p:grpSpPr>
        <a:xfrm>
          <a:off x="0" y="0"/>
          <a:ext cx="0" cy="0"/>
          <a:chOff x="0" y="0"/>
          <a:chExt cx="0" cy="0"/>
        </a:xfrm>
      </p:grpSpPr>
      <p:sp>
        <p:nvSpPr>
          <p:cNvPr id="52" name="Google Shape;52;p28"/>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1800"/>
              <a:buFont typeface="Calibri"/>
              <a:buNone/>
              <a:defRPr b="1" sz="18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3" name="Google Shape;53;p28"/>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0.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theme" Target="../theme/theme2.xml"/><Relationship Id="rId16" Type="http://schemas.openxmlformats.org/officeDocument/2006/relationships/slideLayout" Target="../slideLayouts/slideLayout15.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9"/>
          <p:cNvSpPr txBox="1"/>
          <p:nvPr>
            <p:ph type="title"/>
          </p:nvPr>
        </p:nvSpPr>
        <p:spPr>
          <a:xfrm>
            <a:off x="0" y="0"/>
            <a:ext cx="9143999" cy="718178"/>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Clr>
                <a:srgbClr val="7F7F7F"/>
              </a:buClr>
              <a:buSzPts val="2000"/>
              <a:buFont typeface="Calibri"/>
              <a:buNone/>
              <a:defRPr b="1" i="0" sz="2000" u="none" cap="none" strike="noStrike">
                <a:solidFill>
                  <a:srgbClr val="7F7F7F"/>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cxnSp>
        <p:nvCxnSpPr>
          <p:cNvPr id="11" name="Google Shape;11;p19"/>
          <p:cNvCxnSpPr/>
          <p:nvPr/>
        </p:nvCxnSpPr>
        <p:spPr>
          <a:xfrm>
            <a:off x="0" y="718181"/>
            <a:ext cx="9144000" cy="0"/>
          </a:xfrm>
          <a:prstGeom prst="straightConnector1">
            <a:avLst/>
          </a:prstGeom>
          <a:noFill/>
          <a:ln cap="flat" cmpd="sng" w="38100">
            <a:solidFill>
              <a:srgbClr val="76923C"/>
            </a:solidFill>
            <a:prstDash val="solid"/>
            <a:round/>
            <a:headEnd len="sm" w="sm" type="none"/>
            <a:tailEnd len="sm" w="sm" type="none"/>
          </a:ln>
        </p:spPr>
      </p:cxnSp>
      <p:sp>
        <p:nvSpPr>
          <p:cNvPr id="12" name="Google Shape;12;p19"/>
          <p:cNvSpPr/>
          <p:nvPr/>
        </p:nvSpPr>
        <p:spPr>
          <a:xfrm>
            <a:off x="2169331" y="6087067"/>
            <a:ext cx="6517467"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MODULE DE FORMATION 4</a:t>
            </a:r>
            <a:br>
              <a:rPr b="0" i="0" lang="en-US" sz="1200" u="none" cap="none" strike="noStrike">
                <a:solidFill>
                  <a:schemeClr val="dk1"/>
                </a:solidFill>
                <a:latin typeface="Calibri"/>
                <a:ea typeface="Calibri"/>
                <a:cs typeface="Calibri"/>
                <a:sym typeface="Calibri"/>
              </a:rPr>
            </a:br>
            <a:r>
              <a:rPr b="0" i="0" lang="en-US" sz="1200" u="none" cap="none" strike="noStrike">
                <a:solidFill>
                  <a:schemeClr val="dk1"/>
                </a:solidFill>
                <a:latin typeface="Calibri"/>
                <a:ea typeface="Calibri"/>
                <a:cs typeface="Calibri"/>
                <a:sym typeface="Calibri"/>
              </a:rPr>
              <a:t>LES CRITÈRES D'ÉVALUATION DE L'ÉCHELLE SNTOOL - QUARTIER</a:t>
            </a:r>
            <a:endParaRPr sz="1800">
              <a:solidFill>
                <a:schemeClr val="dk1"/>
              </a:solidFill>
              <a:latin typeface="Calibri"/>
              <a:ea typeface="Calibri"/>
              <a:cs typeface="Calibri"/>
              <a:sym typeface="Calibri"/>
            </a:endParaRPr>
          </a:p>
        </p:txBody>
      </p:sp>
      <p:pic>
        <p:nvPicPr>
          <p:cNvPr id="13" name="Google Shape;13;p19"/>
          <p:cNvPicPr preferRelativeResize="0"/>
          <p:nvPr/>
        </p:nvPicPr>
        <p:blipFill rotWithShape="1">
          <a:blip r:embed="rId1">
            <a:alphaModFix/>
          </a:blip>
          <a:srcRect b="0" l="0" r="0" t="0"/>
          <a:stretch/>
        </p:blipFill>
        <p:spPr>
          <a:xfrm>
            <a:off x="379901" y="5967063"/>
            <a:ext cx="1789430" cy="701675"/>
          </a:xfrm>
          <a:prstGeom prst="rect">
            <a:avLst/>
          </a:prstGeom>
          <a:noFill/>
          <a:ln>
            <a:noFill/>
          </a:ln>
        </p:spPr>
      </p:pic>
      <p:sp>
        <p:nvSpPr>
          <p:cNvPr id="14" name="Google Shape;14;p19"/>
          <p:cNvSpPr/>
          <p:nvPr/>
        </p:nvSpPr>
        <p:spPr>
          <a:xfrm>
            <a:off x="0" y="6587887"/>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SYSTÈME DE FORMATION POUR DES VILLES MÉDICALES DURABLES</a:t>
            </a:r>
            <a:endParaRPr b="0" i="0" sz="1100" u="none" cap="none" strike="noStrike">
              <a:solidFill>
                <a:schemeClr val="lt1"/>
              </a:solidFill>
              <a:latin typeface="Arial Narrow"/>
              <a:ea typeface="Arial Narrow"/>
              <a:cs typeface="Arial Narrow"/>
              <a:sym typeface="Arial Narrow"/>
            </a:endParaRPr>
          </a:p>
        </p:txBody>
      </p:sp>
      <p:sp>
        <p:nvSpPr>
          <p:cNvPr id="15" name="Google Shape;15;p19"/>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sz="1200" u="none">
                <a:solidFill>
                  <a:srgbClr val="888888"/>
                </a:solidFill>
                <a:latin typeface="Calibri"/>
                <a:ea typeface="Calibri"/>
                <a:cs typeface="Calibri"/>
                <a:sym typeface="Calibri"/>
              </a:defRPr>
            </a:lvl1pPr>
            <a:lvl2pPr indent="0" lvl="1" marL="0" marR="0" rtl="0" algn="r">
              <a:spcBef>
                <a:spcPts val="0"/>
              </a:spcBef>
              <a:buNone/>
              <a:defRPr b="0" sz="1200" u="none">
                <a:solidFill>
                  <a:srgbClr val="888888"/>
                </a:solidFill>
                <a:latin typeface="Calibri"/>
                <a:ea typeface="Calibri"/>
                <a:cs typeface="Calibri"/>
                <a:sym typeface="Calibri"/>
              </a:defRPr>
            </a:lvl2pPr>
            <a:lvl3pPr indent="0" lvl="2" marL="0" marR="0" rtl="0" algn="r">
              <a:spcBef>
                <a:spcPts val="0"/>
              </a:spcBef>
              <a:buNone/>
              <a:defRPr b="0" sz="1200" u="none">
                <a:solidFill>
                  <a:srgbClr val="888888"/>
                </a:solidFill>
                <a:latin typeface="Calibri"/>
                <a:ea typeface="Calibri"/>
                <a:cs typeface="Calibri"/>
                <a:sym typeface="Calibri"/>
              </a:defRPr>
            </a:lvl3pPr>
            <a:lvl4pPr indent="0" lvl="3" marL="0" marR="0" rtl="0" algn="r">
              <a:spcBef>
                <a:spcPts val="0"/>
              </a:spcBef>
              <a:buNone/>
              <a:defRPr b="0" sz="1200" u="none">
                <a:solidFill>
                  <a:srgbClr val="888888"/>
                </a:solidFill>
                <a:latin typeface="Calibri"/>
                <a:ea typeface="Calibri"/>
                <a:cs typeface="Calibri"/>
                <a:sym typeface="Calibri"/>
              </a:defRPr>
            </a:lvl4pPr>
            <a:lvl5pPr indent="0" lvl="4" marL="0" marR="0" rtl="0" algn="r">
              <a:spcBef>
                <a:spcPts val="0"/>
              </a:spcBef>
              <a:buNone/>
              <a:defRPr b="0" sz="1200" u="none">
                <a:solidFill>
                  <a:srgbClr val="888888"/>
                </a:solidFill>
                <a:latin typeface="Calibri"/>
                <a:ea typeface="Calibri"/>
                <a:cs typeface="Calibri"/>
                <a:sym typeface="Calibri"/>
              </a:defRPr>
            </a:lvl5pPr>
            <a:lvl6pPr indent="0" lvl="5" marL="0" marR="0" rtl="0" algn="r">
              <a:spcBef>
                <a:spcPts val="0"/>
              </a:spcBef>
              <a:buNone/>
              <a:defRPr b="0" sz="1200" u="none">
                <a:solidFill>
                  <a:srgbClr val="888888"/>
                </a:solidFill>
                <a:latin typeface="Calibri"/>
                <a:ea typeface="Calibri"/>
                <a:cs typeface="Calibri"/>
                <a:sym typeface="Calibri"/>
              </a:defRPr>
            </a:lvl6pPr>
            <a:lvl7pPr indent="0" lvl="6" marL="0" marR="0" rtl="0" algn="r">
              <a:spcBef>
                <a:spcPts val="0"/>
              </a:spcBef>
              <a:buNone/>
              <a:defRPr b="0" sz="1200" u="none">
                <a:solidFill>
                  <a:srgbClr val="888888"/>
                </a:solidFill>
                <a:latin typeface="Calibri"/>
                <a:ea typeface="Calibri"/>
                <a:cs typeface="Calibri"/>
                <a:sym typeface="Calibri"/>
              </a:defRPr>
            </a:lvl7pPr>
            <a:lvl8pPr indent="0" lvl="7" marL="0" marR="0" rtl="0" algn="r">
              <a:spcBef>
                <a:spcPts val="0"/>
              </a:spcBef>
              <a:buNone/>
              <a:defRPr b="0" sz="1200" u="none">
                <a:solidFill>
                  <a:srgbClr val="888888"/>
                </a:solidFill>
                <a:latin typeface="Calibri"/>
                <a:ea typeface="Calibri"/>
                <a:cs typeface="Calibri"/>
                <a:sym typeface="Calibri"/>
              </a:defRPr>
            </a:lvl8pPr>
            <a:lvl9pPr indent="0" lvl="8" marL="0" marR="0" rtl="0" algn="r">
              <a:spcBef>
                <a:spcPts val="0"/>
              </a:spcBef>
              <a:buNone/>
              <a:defRPr b="0" sz="1200" u="none">
                <a:solidFill>
                  <a:srgbClr val="888888"/>
                </a:solidFill>
                <a:latin typeface="Calibri"/>
                <a:ea typeface="Calibri"/>
                <a:cs typeface="Calibri"/>
                <a:sym typeface="Calibri"/>
              </a:defRPr>
            </a:lvl9pPr>
          </a:lstStyle>
          <a:p>
            <a:pPr indent="0" lvl="0" marL="0" rtl="0" algn="r">
              <a:spcBef>
                <a:spcPts val="0"/>
              </a:spcBef>
              <a:spcAft>
                <a:spcPts val="0"/>
              </a:spcAft>
              <a:buNone/>
            </a:pPr>
            <a:r>
              <a:rPr lang="en-US"/>
              <a:t># </a:t>
            </a: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2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2.xml"/><Relationship Id="rId3" Type="http://schemas.openxmlformats.org/officeDocument/2006/relationships/image" Target="../media/image2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 Id="rId3" Type="http://schemas.openxmlformats.org/officeDocument/2006/relationships/image" Target="../media/image18.png"/><Relationship Id="rId4" Type="http://schemas.openxmlformats.org/officeDocument/2006/relationships/image" Target="../media/image31.png"/><Relationship Id="rId5" Type="http://schemas.openxmlformats.org/officeDocument/2006/relationships/image" Target="../media/image3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 Id="rId3" Type="http://schemas.openxmlformats.org/officeDocument/2006/relationships/image" Target="../media/image26.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2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 Id="rId3" Type="http://schemas.openxmlformats.org/officeDocument/2006/relationships/image" Target="../media/image26.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9.png"/><Relationship Id="rId4" Type="http://schemas.openxmlformats.org/officeDocument/2006/relationships/image" Target="../media/image6.png"/><Relationship Id="rId5"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3.png"/><Relationship Id="rId4" Type="http://schemas.openxmlformats.org/officeDocument/2006/relationships/image" Target="../media/image3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21.jpg"/><Relationship Id="rId4" Type="http://schemas.openxmlformats.org/officeDocument/2006/relationships/image" Target="../media/image24.png"/><Relationship Id="rId5" Type="http://schemas.openxmlformats.org/officeDocument/2006/relationships/image" Target="../media/image2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
          <p:cNvSpPr txBox="1"/>
          <p:nvPr>
            <p:ph idx="1" type="subTitle"/>
          </p:nvPr>
        </p:nvSpPr>
        <p:spPr>
          <a:xfrm>
            <a:off x="230517" y="3275195"/>
            <a:ext cx="4529052" cy="252028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0070C0"/>
              </a:buClr>
              <a:buSzPts val="3600"/>
              <a:buFont typeface="Arial"/>
              <a:buNone/>
            </a:pPr>
            <a:r>
              <a:rPr b="0" i="0" lang="en-US" sz="3600" u="none" cap="none" strike="noStrike">
                <a:solidFill>
                  <a:srgbClr val="0070C0"/>
                </a:solidFill>
                <a:latin typeface="Calibri"/>
                <a:ea typeface="Calibri"/>
                <a:cs typeface="Calibri"/>
                <a:sym typeface="Calibri"/>
              </a:rPr>
              <a:t>Module de formation 4</a:t>
            </a:r>
            <a:endParaRPr b="0" i="0" sz="3600" u="none" cap="none" strike="noStrike">
              <a:solidFill>
                <a:srgbClr val="0070C0"/>
              </a:solidFill>
              <a:latin typeface="Calibri"/>
              <a:ea typeface="Calibri"/>
              <a:cs typeface="Calibri"/>
              <a:sym typeface="Calibri"/>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Calcul des critères de </a:t>
            </a:r>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l'évaluation SNTool </a:t>
            </a:r>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Échelle du Quartier</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10"/>
          <p:cNvSpPr txBox="1"/>
          <p:nvPr>
            <p:ph idx="12" type="sldNum"/>
          </p:nvPr>
        </p:nvSpPr>
        <p:spPr>
          <a:xfrm>
            <a:off x="7010400" y="6572250"/>
            <a:ext cx="2133600" cy="273761"/>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80" name="Google Shape;180;p10"/>
          <p:cNvSpPr txBox="1"/>
          <p:nvPr/>
        </p:nvSpPr>
        <p:spPr>
          <a:xfrm>
            <a:off x="243150" y="1473640"/>
            <a:ext cx="8777025" cy="3196014"/>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Clr>
                <a:srgbClr val="7F7F7F"/>
              </a:buClr>
              <a:buSzPts val="2200"/>
              <a:buFont typeface="Arial"/>
              <a:buNone/>
            </a:pPr>
            <a:r>
              <a:rPr b="1" lang="en-US" sz="2200">
                <a:solidFill>
                  <a:srgbClr val="7F7F7F"/>
                </a:solidFill>
                <a:latin typeface="Calibri"/>
                <a:ea typeface="Calibri"/>
                <a:cs typeface="Calibri"/>
                <a:sym typeface="Calibri"/>
              </a:rPr>
              <a:t>Les étapes de calcul sont les suivantes :</a:t>
            </a:r>
            <a:r>
              <a:rPr lang="en-US" sz="2200">
                <a:solidFill>
                  <a:schemeClr val="dk1"/>
                </a:solidFill>
                <a:latin typeface="Calibri"/>
                <a:ea typeface="Calibri"/>
                <a:cs typeface="Calibri"/>
                <a:sym typeface="Calibri"/>
              </a:rPr>
              <a:t> </a:t>
            </a:r>
            <a:endParaRPr sz="2200">
              <a:solidFill>
                <a:schemeClr val="dk1"/>
              </a:solidFill>
              <a:latin typeface="Calibri"/>
              <a:ea typeface="Calibri"/>
              <a:cs typeface="Calibri"/>
              <a:sym typeface="Calibri"/>
            </a:endParaRPr>
          </a:p>
          <a:p>
            <a:pPr indent="-457200" lvl="0" marL="457200" marR="0" rtl="0" algn="l">
              <a:lnSpc>
                <a:spcPct val="120000"/>
              </a:lnSpc>
              <a:spcBef>
                <a:spcPts val="440"/>
              </a:spcBef>
              <a:spcAft>
                <a:spcPts val="0"/>
              </a:spcAft>
              <a:buClr>
                <a:schemeClr val="dk1"/>
              </a:buClr>
              <a:buSzPts val="2200"/>
              <a:buFont typeface="Calibri"/>
              <a:buAutoNum type="arabicPeriod"/>
            </a:pPr>
            <a:r>
              <a:rPr lang="en-US" sz="2200">
                <a:solidFill>
                  <a:schemeClr val="dk1"/>
                </a:solidFill>
                <a:latin typeface="Calibri"/>
                <a:ea typeface="Calibri"/>
                <a:cs typeface="Calibri"/>
                <a:sym typeface="Calibri"/>
              </a:rPr>
              <a:t>Estimer/Calculer le </a:t>
            </a:r>
            <a:r>
              <a:rPr b="1" lang="en-US" sz="2200">
                <a:solidFill>
                  <a:schemeClr val="dk1"/>
                </a:solidFill>
                <a:latin typeface="Calibri"/>
                <a:ea typeface="Calibri"/>
                <a:cs typeface="Calibri"/>
                <a:sym typeface="Calibri"/>
              </a:rPr>
              <a:t>nombre total d'habitants </a:t>
            </a:r>
            <a:r>
              <a:rPr lang="en-US" sz="2200">
                <a:solidFill>
                  <a:schemeClr val="dk1"/>
                </a:solidFill>
                <a:latin typeface="Calibri"/>
                <a:ea typeface="Calibri"/>
                <a:cs typeface="Calibri"/>
                <a:sym typeface="Calibri"/>
              </a:rPr>
              <a:t>du quartier </a:t>
            </a:r>
            <a:endParaRPr/>
          </a:p>
          <a:p>
            <a:pPr indent="-457200" lvl="0" marL="457200" marR="0" rtl="0" algn="l">
              <a:lnSpc>
                <a:spcPct val="120000"/>
              </a:lnSpc>
              <a:spcBef>
                <a:spcPts val="440"/>
              </a:spcBef>
              <a:spcAft>
                <a:spcPts val="0"/>
              </a:spcAft>
              <a:buClr>
                <a:schemeClr val="dk1"/>
              </a:buClr>
              <a:buSzPts val="2200"/>
              <a:buFont typeface="Calibri"/>
              <a:buAutoNum type="arabicPeriod"/>
            </a:pPr>
            <a:r>
              <a:rPr lang="en-US" sz="2200">
                <a:solidFill>
                  <a:schemeClr val="dk1"/>
                </a:solidFill>
                <a:latin typeface="Calibri"/>
                <a:ea typeface="Calibri"/>
                <a:cs typeface="Calibri"/>
                <a:sym typeface="Calibri"/>
              </a:rPr>
              <a:t>Calculer la </a:t>
            </a:r>
            <a:r>
              <a:rPr b="1" lang="en-US" sz="2200">
                <a:solidFill>
                  <a:schemeClr val="dk1"/>
                </a:solidFill>
                <a:latin typeface="Calibri"/>
                <a:ea typeface="Calibri"/>
                <a:cs typeface="Calibri"/>
                <a:sym typeface="Calibri"/>
              </a:rPr>
              <a:t>longueur totale des pistes cyclables </a:t>
            </a:r>
            <a:r>
              <a:rPr lang="en-US" sz="2200">
                <a:solidFill>
                  <a:schemeClr val="dk1"/>
                </a:solidFill>
                <a:latin typeface="Calibri"/>
                <a:ea typeface="Calibri"/>
                <a:cs typeface="Calibri"/>
                <a:sym typeface="Calibri"/>
              </a:rPr>
              <a:t>dans le quartier, [m]  </a:t>
            </a:r>
            <a:endParaRPr/>
          </a:p>
          <a:p>
            <a:pPr indent="-457200" lvl="0" marL="457200" marR="0" rtl="0" algn="l">
              <a:lnSpc>
                <a:spcPct val="120000"/>
              </a:lnSpc>
              <a:spcBef>
                <a:spcPts val="440"/>
              </a:spcBef>
              <a:spcAft>
                <a:spcPts val="0"/>
              </a:spcAft>
              <a:buClr>
                <a:schemeClr val="dk1"/>
              </a:buClr>
              <a:buSzPts val="2200"/>
              <a:buFont typeface="Calibri"/>
              <a:buAutoNum type="arabicPeriod"/>
            </a:pPr>
            <a:r>
              <a:rPr lang="en-US" sz="2200">
                <a:solidFill>
                  <a:schemeClr val="dk1"/>
                </a:solidFill>
                <a:latin typeface="Calibri"/>
                <a:ea typeface="Calibri"/>
                <a:cs typeface="Calibri"/>
                <a:sym typeface="Calibri"/>
              </a:rPr>
              <a:t>Calculer la valeur de l’indicateur comme le rapport entre la </a:t>
            </a:r>
            <a:r>
              <a:rPr b="1" lang="en-US" sz="2200">
                <a:solidFill>
                  <a:schemeClr val="dk1"/>
                </a:solidFill>
                <a:latin typeface="Calibri"/>
                <a:ea typeface="Calibri"/>
                <a:cs typeface="Calibri"/>
                <a:sym typeface="Calibri"/>
              </a:rPr>
              <a:t>longueur totale des pistes cyclables </a:t>
            </a:r>
            <a:r>
              <a:rPr lang="en-US" sz="2200">
                <a:solidFill>
                  <a:srgbClr val="1A965E"/>
                </a:solidFill>
                <a:latin typeface="Calibri"/>
                <a:ea typeface="Calibri"/>
                <a:cs typeface="Calibri"/>
                <a:sym typeface="Calibri"/>
              </a:rPr>
              <a:t>(étape 2) </a:t>
            </a:r>
            <a:r>
              <a:rPr lang="en-US" sz="2200">
                <a:solidFill>
                  <a:schemeClr val="dk1"/>
                </a:solidFill>
                <a:latin typeface="Calibri"/>
                <a:ea typeface="Calibri"/>
                <a:cs typeface="Calibri"/>
                <a:sym typeface="Calibri"/>
              </a:rPr>
              <a:t>et le </a:t>
            </a:r>
            <a:r>
              <a:rPr b="1" lang="en-US" sz="2200">
                <a:solidFill>
                  <a:schemeClr val="dk1"/>
                </a:solidFill>
                <a:latin typeface="Calibri"/>
                <a:ea typeface="Calibri"/>
                <a:cs typeface="Calibri"/>
                <a:sym typeface="Calibri"/>
              </a:rPr>
              <a:t>nombre</a:t>
            </a:r>
            <a:r>
              <a:rPr lang="en-US" sz="2200">
                <a:solidFill>
                  <a:schemeClr val="dk1"/>
                </a:solidFill>
                <a:latin typeface="Calibri"/>
                <a:ea typeface="Calibri"/>
                <a:cs typeface="Calibri"/>
                <a:sym typeface="Calibri"/>
              </a:rPr>
              <a:t> total</a:t>
            </a:r>
            <a:r>
              <a:rPr b="1" lang="en-US" sz="2200">
                <a:solidFill>
                  <a:schemeClr val="dk1"/>
                </a:solidFill>
                <a:latin typeface="Calibri"/>
                <a:ea typeface="Calibri"/>
                <a:cs typeface="Calibri"/>
                <a:sym typeface="Calibri"/>
              </a:rPr>
              <a:t> d’habitants </a:t>
            </a:r>
            <a:r>
              <a:rPr lang="en-US" sz="2200">
                <a:solidFill>
                  <a:srgbClr val="1A965E"/>
                </a:solidFill>
                <a:latin typeface="Calibri"/>
                <a:ea typeface="Calibri"/>
                <a:cs typeface="Calibri"/>
                <a:sym typeface="Calibri"/>
              </a:rPr>
              <a:t>(étape 1) </a:t>
            </a:r>
            <a:r>
              <a:rPr lang="en-US" sz="2200">
                <a:solidFill>
                  <a:schemeClr val="dk1"/>
                </a:solidFill>
                <a:latin typeface="Calibri"/>
                <a:ea typeface="Calibri"/>
                <a:cs typeface="Calibri"/>
                <a:sym typeface="Calibri"/>
              </a:rPr>
              <a:t>dans le voisinage, [m/habitant]</a:t>
            </a:r>
            <a:endParaRPr sz="2200">
              <a:solidFill>
                <a:schemeClr val="dk1"/>
              </a:solidFill>
              <a:latin typeface="Calibri"/>
              <a:ea typeface="Calibri"/>
              <a:cs typeface="Calibri"/>
              <a:sym typeface="Calibri"/>
            </a:endParaRPr>
          </a:p>
          <a:p>
            <a:pPr indent="0" lvl="0" marL="0" marR="0" rtl="0" algn="l">
              <a:lnSpc>
                <a:spcPct val="120000"/>
              </a:lnSpc>
              <a:spcBef>
                <a:spcPts val="440"/>
              </a:spcBef>
              <a:spcAft>
                <a:spcPts val="0"/>
              </a:spcAft>
              <a:buClr>
                <a:schemeClr val="dk1"/>
              </a:buClr>
              <a:buSzPts val="2200"/>
              <a:buFont typeface="Arial"/>
              <a:buNone/>
            </a:pPr>
            <a:r>
              <a:rPr lang="en-US" sz="2200">
                <a:solidFill>
                  <a:schemeClr val="dk1"/>
                </a:solidFill>
                <a:latin typeface="Calibri"/>
                <a:ea typeface="Calibri"/>
                <a:cs typeface="Calibri"/>
                <a:sym typeface="Calibri"/>
              </a:rPr>
              <a:t> </a:t>
            </a:r>
            <a:endParaRPr sz="2200">
              <a:solidFill>
                <a:schemeClr val="dk1"/>
              </a:solidFill>
              <a:latin typeface="Calibri"/>
              <a:ea typeface="Calibri"/>
              <a:cs typeface="Calibri"/>
              <a:sym typeface="Calibri"/>
            </a:endParaRPr>
          </a:p>
          <a:p>
            <a:pPr indent="-317500" lvl="0" marL="457200" marR="0" rtl="0" algn="l">
              <a:lnSpc>
                <a:spcPct val="120000"/>
              </a:lnSpc>
              <a:spcBef>
                <a:spcPts val="440"/>
              </a:spcBef>
              <a:spcAft>
                <a:spcPts val="0"/>
              </a:spcAft>
              <a:buClr>
                <a:schemeClr val="dk1"/>
              </a:buClr>
              <a:buSzPts val="2200"/>
              <a:buFont typeface="Calibri"/>
              <a:buNone/>
            </a:pPr>
            <a:r>
              <a:t/>
            </a:r>
            <a:endParaRPr sz="2200">
              <a:solidFill>
                <a:schemeClr val="dk1"/>
              </a:solidFill>
              <a:latin typeface="Calibri"/>
              <a:ea typeface="Calibri"/>
              <a:cs typeface="Calibri"/>
              <a:sym typeface="Calibri"/>
            </a:endParaRPr>
          </a:p>
        </p:txBody>
      </p:sp>
      <p:sp>
        <p:nvSpPr>
          <p:cNvPr id="181" name="Google Shape;181;p10"/>
          <p:cNvSpPr txBox="1"/>
          <p:nvPr/>
        </p:nvSpPr>
        <p:spPr>
          <a:xfrm>
            <a:off x="268224" y="9022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a:solidFill>
                  <a:schemeClr val="dk1"/>
                </a:solidFill>
                <a:latin typeface="Calibri"/>
                <a:ea typeface="Calibri"/>
                <a:cs typeface="Calibri"/>
                <a:sym typeface="Calibri"/>
              </a:rPr>
              <a:t>MÉTHODE D'ÉVALUATION</a:t>
            </a:r>
            <a:endParaRPr sz="2400">
              <a:solidFill>
                <a:schemeClr val="dk1"/>
              </a:solidFill>
              <a:latin typeface="Calibri"/>
              <a:ea typeface="Calibri"/>
              <a:cs typeface="Calibri"/>
              <a:sym typeface="Calibri"/>
            </a:endParaRPr>
          </a:p>
        </p:txBody>
      </p:sp>
      <p:sp>
        <p:nvSpPr>
          <p:cNvPr id="182" name="Google Shape;182;p10"/>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F.2.3 - RÉSEAU CYCLABLE</a:t>
            </a:r>
            <a:endParaRPr b="1" sz="2800" u="sng">
              <a:solidFill>
                <a:srgbClr val="1A965E"/>
              </a:solidFill>
            </a:endParaRPr>
          </a:p>
        </p:txBody>
      </p:sp>
      <p:pic>
        <p:nvPicPr>
          <p:cNvPr id="183" name="Google Shape;183;p10"/>
          <p:cNvPicPr preferRelativeResize="0"/>
          <p:nvPr/>
        </p:nvPicPr>
        <p:blipFill rotWithShape="1">
          <a:blip r:embed="rId3">
            <a:alphaModFix/>
          </a:blip>
          <a:srcRect b="0" l="0" r="0" t="0"/>
          <a:stretch/>
        </p:blipFill>
        <p:spPr>
          <a:xfrm>
            <a:off x="6838220" y="5204665"/>
            <a:ext cx="1842389" cy="1217887"/>
          </a:xfrm>
          <a:prstGeom prst="rect">
            <a:avLst/>
          </a:prstGeom>
          <a:noFill/>
          <a:ln>
            <a:noFill/>
          </a:ln>
        </p:spPr>
      </p:pic>
      <p:sp>
        <p:nvSpPr>
          <p:cNvPr id="184" name="Google Shape;184;p10"/>
          <p:cNvSpPr/>
          <p:nvPr/>
        </p:nvSpPr>
        <p:spPr>
          <a:xfrm>
            <a:off x="7010400" y="5813608"/>
            <a:ext cx="1604863"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u="sng">
                <a:solidFill>
                  <a:srgbClr val="FF0000"/>
                </a:solidFill>
                <a:latin typeface="Calibri"/>
                <a:ea typeface="Calibri"/>
                <a:cs typeface="Calibri"/>
                <a:sym typeface="Calibri"/>
              </a:rPr>
              <a:t>m/habitant</a:t>
            </a:r>
            <a:endParaRPr b="1" sz="2000" u="sng">
              <a:solidFill>
                <a:srgbClr val="FF0000"/>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11"/>
          <p:cNvSpPr txBox="1"/>
          <p:nvPr>
            <p:ph type="title"/>
          </p:nvPr>
        </p:nvSpPr>
        <p:spPr>
          <a:xfrm>
            <a:off x="0" y="-10633"/>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b="1" i="0" lang="en-US" sz="2800" u="none" cap="none" strike="noStrike">
                <a:solidFill>
                  <a:srgbClr val="7F7F7F"/>
                </a:solidFill>
                <a:latin typeface="Calibri"/>
                <a:ea typeface="Calibri"/>
                <a:cs typeface="Calibri"/>
                <a:sym typeface="Calibri"/>
              </a:rPr>
              <a:t>F.2.3 - RÉSEAU CYCLABLE</a:t>
            </a:r>
            <a:endParaRPr b="1" i="0" sz="2800" u="none" cap="none" strike="noStrike">
              <a:solidFill>
                <a:srgbClr val="7F7F7F"/>
              </a:solidFill>
              <a:latin typeface="Calibri"/>
              <a:ea typeface="Calibri"/>
              <a:cs typeface="Calibri"/>
              <a:sym typeface="Calibri"/>
            </a:endParaRPr>
          </a:p>
        </p:txBody>
      </p:sp>
      <p:sp>
        <p:nvSpPr>
          <p:cNvPr id="191" name="Google Shape;191;p11"/>
          <p:cNvSpPr txBox="1"/>
          <p:nvPr>
            <p:ph idx="1" type="body"/>
          </p:nvPr>
        </p:nvSpPr>
        <p:spPr>
          <a:xfrm>
            <a:off x="387220" y="735875"/>
            <a:ext cx="8229600" cy="514421"/>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RÉFÉRENCES et NORMES</a:t>
            </a:r>
            <a:endParaRPr/>
          </a:p>
        </p:txBody>
      </p:sp>
      <p:sp>
        <p:nvSpPr>
          <p:cNvPr id="192" name="Google Shape;192;p11"/>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93" name="Google Shape;193;p11"/>
          <p:cNvSpPr/>
          <p:nvPr/>
        </p:nvSpPr>
        <p:spPr>
          <a:xfrm>
            <a:off x="230162" y="1152699"/>
            <a:ext cx="8543716" cy="10156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Plateforme mondiale pour des villes durables </a:t>
            </a:r>
            <a:r>
              <a:rPr lang="en-US" sz="2000">
                <a:solidFill>
                  <a:schemeClr val="dk1"/>
                </a:solidFill>
                <a:latin typeface="Calibri"/>
                <a:ea typeface="Calibri"/>
                <a:cs typeface="Calibri"/>
                <a:sym typeface="Calibri"/>
              </a:rPr>
              <a:t>- Cadre de durabilité urbaine. https://www.thegpsc.org/</a:t>
            </a:r>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 </a:t>
            </a:r>
            <a:endParaRPr sz="2000">
              <a:solidFill>
                <a:schemeClr val="dk1"/>
              </a:solidFill>
              <a:latin typeface="Calibri"/>
              <a:ea typeface="Calibri"/>
              <a:cs typeface="Calibri"/>
              <a:sym typeface="Calibri"/>
            </a:endParaRPr>
          </a:p>
        </p:txBody>
      </p:sp>
      <p:sp>
        <p:nvSpPr>
          <p:cNvPr id="194" name="Google Shape;194;p11"/>
          <p:cNvSpPr/>
          <p:nvPr/>
        </p:nvSpPr>
        <p:spPr>
          <a:xfrm>
            <a:off x="230162" y="3133770"/>
            <a:ext cx="8772837"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Le vélo, meilleur moyen de transport, </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https://www.unep.org/news-and-stories/story/cycling-better-mode-transport</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5" name="Google Shape;195;p11"/>
          <p:cNvSpPr/>
          <p:nvPr/>
        </p:nvSpPr>
        <p:spPr>
          <a:xfrm>
            <a:off x="230162" y="2474712"/>
            <a:ext cx="8987910"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Commission européenne, Mobilité et transports, Cyclisme </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https://transport.ec.europa.eu/transport-themes/clean-transport-urban-transport/cycling_en</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6" name="Google Shape;196;p11"/>
          <p:cNvSpPr/>
          <p:nvPr/>
        </p:nvSpPr>
        <p:spPr>
          <a:xfrm>
            <a:off x="230162" y="3852391"/>
            <a:ext cx="8772837" cy="147732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Fédération européenne des cyclistes, The state of national cycling strategies in Europe (2021), https://ecf.com/system/files/The_State_of_National_Cycling_Strategies_2021_final_0.pdf</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7" name="Google Shape;197;p11"/>
          <p:cNvSpPr/>
          <p:nvPr/>
        </p:nvSpPr>
        <p:spPr>
          <a:xfrm>
            <a:off x="230162" y="4677852"/>
            <a:ext cx="8772837"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Mobilité urbaine durable au Moyen-Orient et en Afrique du Nord, https://unhabitat.org/sites/default/files/2013/06/GRHS.2013.Regional.Middle.East_.and_.North_.Africa.pdf</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8" name="Google Shape;198;p11"/>
          <p:cNvSpPr/>
          <p:nvPr/>
        </p:nvSpPr>
        <p:spPr>
          <a:xfrm>
            <a:off x="230161" y="1805601"/>
            <a:ext cx="8772837"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rgbClr val="000000"/>
                </a:solidFill>
                <a:latin typeface="Calibri"/>
                <a:ea typeface="Calibri"/>
                <a:cs typeface="Calibri"/>
                <a:sym typeface="Calibri"/>
              </a:rPr>
              <a:t>CEE</a:t>
            </a:r>
            <a:r>
              <a:rPr lang="en-US" sz="1800">
                <a:solidFill>
                  <a:srgbClr val="000000"/>
                </a:solidFill>
                <a:latin typeface="Calibri"/>
                <a:ea typeface="Calibri"/>
                <a:cs typeface="Calibri"/>
                <a:sym typeface="Calibri"/>
              </a:rPr>
              <a:t> - Méthodologie de collecte des indicateurs de performance clés pour des villes intelligentes et durables</a:t>
            </a:r>
            <a:endParaRPr sz="18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12"/>
          <p:cNvSpPr txBox="1"/>
          <p:nvPr>
            <p:ph idx="12" type="sldNum"/>
          </p:nvPr>
        </p:nvSpPr>
        <p:spPr>
          <a:xfrm>
            <a:off x="7010400" y="6534877"/>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04" name="Google Shape;204;p12"/>
          <p:cNvSpPr txBox="1"/>
          <p:nvPr/>
        </p:nvSpPr>
        <p:spPr>
          <a:xfrm>
            <a:off x="268224" y="811776"/>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RÉFÉRENCES et NORMES </a:t>
            </a:r>
            <a:endParaRPr b="1" sz="2400" u="sng">
              <a:solidFill>
                <a:schemeClr val="dk1"/>
              </a:solidFill>
              <a:latin typeface="Calibri"/>
              <a:ea typeface="Calibri"/>
              <a:cs typeface="Calibri"/>
              <a:sym typeface="Calibri"/>
            </a:endParaRPr>
          </a:p>
        </p:txBody>
      </p:sp>
      <p:sp>
        <p:nvSpPr>
          <p:cNvPr id="205" name="Google Shape;205;p12"/>
          <p:cNvSpPr/>
          <p:nvPr/>
        </p:nvSpPr>
        <p:spPr>
          <a:xfrm>
            <a:off x="4597022" y="3818023"/>
            <a:ext cx="4142509" cy="553998"/>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000">
                <a:solidFill>
                  <a:schemeClr val="dk1"/>
                </a:solidFill>
                <a:latin typeface="Calibri"/>
                <a:ea typeface="Calibri"/>
                <a:cs typeface="Calibri"/>
                <a:sym typeface="Calibri"/>
              </a:rPr>
              <a:t>https://https://road-safety.transport.ec.europa.eu/eu-road-safety-policy/priorities/safe-road-use/cyclists/walking-and-cycling-transport-modes_en</a:t>
            </a:r>
            <a:endParaRPr/>
          </a:p>
        </p:txBody>
      </p:sp>
      <p:pic>
        <p:nvPicPr>
          <p:cNvPr id="206" name="Google Shape;206;p12"/>
          <p:cNvPicPr preferRelativeResize="0"/>
          <p:nvPr/>
        </p:nvPicPr>
        <p:blipFill rotWithShape="1">
          <a:blip r:embed="rId3">
            <a:alphaModFix/>
          </a:blip>
          <a:srcRect b="0" l="0" r="0" t="0"/>
          <a:stretch/>
        </p:blipFill>
        <p:spPr>
          <a:xfrm>
            <a:off x="268224" y="1269092"/>
            <a:ext cx="5340498" cy="4528458"/>
          </a:xfrm>
          <a:prstGeom prst="rect">
            <a:avLst/>
          </a:prstGeom>
          <a:noFill/>
          <a:ln>
            <a:noFill/>
          </a:ln>
        </p:spPr>
      </p:pic>
      <p:sp>
        <p:nvSpPr>
          <p:cNvPr id="207" name="Google Shape;207;p12"/>
          <p:cNvSpPr/>
          <p:nvPr/>
        </p:nvSpPr>
        <p:spPr>
          <a:xfrm>
            <a:off x="4508666" y="3457158"/>
            <a:ext cx="3894336"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rgbClr val="00B0F0"/>
                </a:solidFill>
                <a:latin typeface="Calibri"/>
                <a:ea typeface="Calibri"/>
                <a:cs typeface="Calibri"/>
                <a:sym typeface="Calibri"/>
              </a:rPr>
              <a:t>La marche et le vélo comme modes de transport</a:t>
            </a:r>
            <a:endParaRPr/>
          </a:p>
        </p:txBody>
      </p:sp>
      <p:sp>
        <p:nvSpPr>
          <p:cNvPr id="208" name="Google Shape;208;p12"/>
          <p:cNvSpPr/>
          <p:nvPr/>
        </p:nvSpPr>
        <p:spPr>
          <a:xfrm>
            <a:off x="419266" y="2932225"/>
            <a:ext cx="3260060" cy="276999"/>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chemeClr val="dk1"/>
                </a:solidFill>
                <a:latin typeface="Calibri"/>
                <a:ea typeface="Calibri"/>
                <a:cs typeface="Calibri"/>
                <a:sym typeface="Calibri"/>
              </a:rPr>
              <a:t>La marche et le vélo comme modes de transport</a:t>
            </a:r>
            <a:endParaRPr/>
          </a:p>
        </p:txBody>
      </p:sp>
      <p:sp>
        <p:nvSpPr>
          <p:cNvPr id="209" name="Google Shape;209;p12"/>
          <p:cNvSpPr/>
          <p:nvPr/>
        </p:nvSpPr>
        <p:spPr>
          <a:xfrm>
            <a:off x="478533" y="3651891"/>
            <a:ext cx="2876108" cy="25391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050">
                <a:solidFill>
                  <a:schemeClr val="dk1"/>
                </a:solidFill>
                <a:latin typeface="Calibri"/>
                <a:ea typeface="Calibri"/>
                <a:cs typeface="Calibri"/>
                <a:sym typeface="Calibri"/>
              </a:rPr>
              <a:t>La marche et le vélo comme modes de transport</a:t>
            </a:r>
            <a:endParaRPr/>
          </a:p>
        </p:txBody>
      </p:sp>
      <p:sp>
        <p:nvSpPr>
          <p:cNvPr id="210" name="Google Shape;210;p12"/>
          <p:cNvSpPr/>
          <p:nvPr/>
        </p:nvSpPr>
        <p:spPr>
          <a:xfrm>
            <a:off x="393866" y="5294424"/>
            <a:ext cx="2037737" cy="230832"/>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900">
                <a:solidFill>
                  <a:schemeClr val="dk1"/>
                </a:solidFill>
                <a:latin typeface="Calibri"/>
                <a:ea typeface="Calibri"/>
                <a:cs typeface="Calibri"/>
                <a:sym typeface="Calibri"/>
              </a:rPr>
              <a:t>La marche comme mode de transport</a:t>
            </a:r>
            <a:endParaRPr/>
          </a:p>
        </p:txBody>
      </p:sp>
      <p:sp>
        <p:nvSpPr>
          <p:cNvPr id="211" name="Google Shape;211;p12"/>
          <p:cNvSpPr/>
          <p:nvPr/>
        </p:nvSpPr>
        <p:spPr>
          <a:xfrm>
            <a:off x="410799" y="1840024"/>
            <a:ext cx="2143536" cy="230832"/>
          </a:xfrm>
          <a:prstGeom prst="rect">
            <a:avLst/>
          </a:prstGeom>
          <a:solidFill>
            <a:srgbClr val="24406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900">
                <a:solidFill>
                  <a:schemeClr val="lt1"/>
                </a:solidFill>
                <a:latin typeface="Calibri"/>
                <a:ea typeface="Calibri"/>
                <a:cs typeface="Calibri"/>
                <a:sym typeface="Calibri"/>
              </a:rPr>
              <a:t>Mobilité &amp; Transport – Sécurité Routière</a:t>
            </a:r>
            <a:endParaRPr b="1" sz="900">
              <a:solidFill>
                <a:schemeClr val="lt1"/>
              </a:solidFill>
              <a:latin typeface="Calibri"/>
              <a:ea typeface="Calibri"/>
              <a:cs typeface="Calibri"/>
              <a:sym typeface="Calibri"/>
            </a:endParaRPr>
          </a:p>
        </p:txBody>
      </p:sp>
      <p:sp>
        <p:nvSpPr>
          <p:cNvPr id="212" name="Google Shape;212;p12"/>
          <p:cNvSpPr/>
          <p:nvPr/>
        </p:nvSpPr>
        <p:spPr>
          <a:xfrm>
            <a:off x="2532675" y="2156547"/>
            <a:ext cx="1511786" cy="184666"/>
          </a:xfrm>
          <a:prstGeom prst="rect">
            <a:avLst/>
          </a:prstGeom>
          <a:solidFill>
            <a:srgbClr val="24406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600">
                <a:solidFill>
                  <a:schemeClr val="lt1"/>
                </a:solidFill>
                <a:latin typeface="Calibri"/>
                <a:ea typeface="Calibri"/>
                <a:cs typeface="Calibri"/>
                <a:sym typeface="Calibri"/>
              </a:rPr>
              <a:t>Sécurité Routière dans les états membres</a:t>
            </a:r>
            <a:endParaRPr b="1" sz="600">
              <a:solidFill>
                <a:schemeClr val="lt1"/>
              </a:solidFill>
              <a:latin typeface="Calibri"/>
              <a:ea typeface="Calibri"/>
              <a:cs typeface="Calibri"/>
              <a:sym typeface="Calibri"/>
            </a:endParaRPr>
          </a:p>
        </p:txBody>
      </p:sp>
      <p:sp>
        <p:nvSpPr>
          <p:cNvPr id="213" name="Google Shape;213;p12"/>
          <p:cNvSpPr/>
          <p:nvPr/>
        </p:nvSpPr>
        <p:spPr>
          <a:xfrm>
            <a:off x="4033230" y="2162409"/>
            <a:ext cx="995971" cy="184666"/>
          </a:xfrm>
          <a:prstGeom prst="rect">
            <a:avLst/>
          </a:prstGeom>
          <a:solidFill>
            <a:srgbClr val="24406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600">
                <a:solidFill>
                  <a:schemeClr val="lt1"/>
                </a:solidFill>
                <a:latin typeface="Calibri"/>
                <a:ea typeface="Calibri"/>
                <a:cs typeface="Calibri"/>
                <a:sym typeface="Calibri"/>
              </a:rPr>
              <a:t>Statistiques et Analyses</a:t>
            </a:r>
            <a:endParaRPr b="1" sz="600">
              <a:solidFill>
                <a:schemeClr val="lt1"/>
              </a:solidFill>
              <a:latin typeface="Calibri"/>
              <a:ea typeface="Calibri"/>
              <a:cs typeface="Calibri"/>
              <a:sym typeface="Calibri"/>
            </a:endParaRPr>
          </a:p>
        </p:txBody>
      </p:sp>
      <p:sp>
        <p:nvSpPr>
          <p:cNvPr id="214" name="Google Shape;214;p12"/>
          <p:cNvSpPr/>
          <p:nvPr/>
        </p:nvSpPr>
        <p:spPr>
          <a:xfrm>
            <a:off x="873861" y="2080347"/>
            <a:ext cx="720478" cy="276999"/>
          </a:xfrm>
          <a:prstGeom prst="rect">
            <a:avLst/>
          </a:prstGeom>
          <a:solidFill>
            <a:srgbClr val="244061"/>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600">
                <a:solidFill>
                  <a:schemeClr val="lt1"/>
                </a:solidFill>
                <a:latin typeface="Calibri"/>
                <a:ea typeface="Calibri"/>
                <a:cs typeface="Calibri"/>
                <a:sym typeface="Calibri"/>
              </a:rPr>
              <a:t>Information  et Evènements</a:t>
            </a:r>
            <a:endParaRPr b="1" sz="600">
              <a:solidFill>
                <a:schemeClr val="lt1"/>
              </a:solidFill>
              <a:latin typeface="Calibri"/>
              <a:ea typeface="Calibri"/>
              <a:cs typeface="Calibri"/>
              <a:sym typeface="Calibri"/>
            </a:endParaRPr>
          </a:p>
        </p:txBody>
      </p:sp>
      <p:sp>
        <p:nvSpPr>
          <p:cNvPr id="215" name="Google Shape;215;p12"/>
          <p:cNvSpPr/>
          <p:nvPr/>
        </p:nvSpPr>
        <p:spPr>
          <a:xfrm>
            <a:off x="1612414" y="2086210"/>
            <a:ext cx="855293" cy="276999"/>
          </a:xfrm>
          <a:prstGeom prst="rect">
            <a:avLst/>
          </a:prstGeom>
          <a:solidFill>
            <a:srgbClr val="244061"/>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600">
                <a:solidFill>
                  <a:schemeClr val="lt1"/>
                </a:solidFill>
                <a:latin typeface="Calibri"/>
                <a:ea typeface="Calibri"/>
                <a:cs typeface="Calibri"/>
                <a:sym typeface="Calibri"/>
              </a:rPr>
              <a:t>Politique de sécurité routière de l’UE</a:t>
            </a:r>
            <a:endParaRPr b="1" sz="600">
              <a:solidFill>
                <a:schemeClr val="lt1"/>
              </a:solidFill>
              <a:latin typeface="Calibri"/>
              <a:ea typeface="Calibri"/>
              <a:cs typeface="Calibri"/>
              <a:sym typeface="Calibri"/>
            </a:endParaRPr>
          </a:p>
        </p:txBody>
      </p:sp>
      <p:sp>
        <p:nvSpPr>
          <p:cNvPr id="216" name="Google Shape;216;p12"/>
          <p:cNvSpPr/>
          <p:nvPr/>
        </p:nvSpPr>
        <p:spPr>
          <a:xfrm>
            <a:off x="399076" y="2162411"/>
            <a:ext cx="503601" cy="184666"/>
          </a:xfrm>
          <a:prstGeom prst="rect">
            <a:avLst/>
          </a:prstGeom>
          <a:solidFill>
            <a:srgbClr val="244061"/>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600">
                <a:solidFill>
                  <a:schemeClr val="lt1"/>
                </a:solidFill>
                <a:latin typeface="Calibri"/>
                <a:ea typeface="Calibri"/>
                <a:cs typeface="Calibri"/>
                <a:sym typeface="Calibri"/>
              </a:rPr>
              <a:t>Accueil</a:t>
            </a:r>
            <a:endParaRPr b="1" sz="600">
              <a:solidFill>
                <a:schemeClr val="lt1"/>
              </a:solidFill>
              <a:latin typeface="Calibri"/>
              <a:ea typeface="Calibri"/>
              <a:cs typeface="Calibri"/>
              <a:sym typeface="Calibri"/>
            </a:endParaRPr>
          </a:p>
        </p:txBody>
      </p:sp>
      <p:sp>
        <p:nvSpPr>
          <p:cNvPr id="217" name="Google Shape;217;p12"/>
          <p:cNvSpPr/>
          <p:nvPr/>
        </p:nvSpPr>
        <p:spPr>
          <a:xfrm>
            <a:off x="441960" y="3879449"/>
            <a:ext cx="3083560" cy="461665"/>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600">
                <a:solidFill>
                  <a:schemeClr val="dk1"/>
                </a:solidFill>
                <a:latin typeface="Calibri"/>
                <a:ea typeface="Calibri"/>
                <a:cs typeface="Calibri"/>
                <a:sym typeface="Calibri"/>
              </a:rPr>
              <a:t>De tous les voyages, 20 à 40 % sont parcourus à vélo ou à pied, le pourcentage le plus élevé aux Pays-Bas et le plus faible en Finlande. Les déplacements à pied sont les plus fréquents en Grande-Bretagne tandis que les déplacements à vélo sont les plus fréquents aux Pays-Bas, au Danemark et en Suède </a:t>
            </a:r>
            <a:r>
              <a:rPr lang="en-US" sz="600" u="sng">
                <a:solidFill>
                  <a:srgbClr val="0070C0"/>
                </a:solidFill>
                <a:latin typeface="Calibri"/>
                <a:ea typeface="Calibri"/>
                <a:cs typeface="Calibri"/>
                <a:sym typeface="Calibri"/>
              </a:rPr>
              <a:t>[34]</a:t>
            </a:r>
            <a:endParaRPr b="1" sz="600" u="sng">
              <a:solidFill>
                <a:srgbClr val="0070C0"/>
              </a:solidFill>
              <a:latin typeface="Calibri"/>
              <a:ea typeface="Calibri"/>
              <a:cs typeface="Calibri"/>
              <a:sym typeface="Calibri"/>
            </a:endParaRPr>
          </a:p>
        </p:txBody>
      </p:sp>
      <p:sp>
        <p:nvSpPr>
          <p:cNvPr id="218" name="Google Shape;218;p12"/>
          <p:cNvSpPr/>
          <p:nvPr/>
        </p:nvSpPr>
        <p:spPr>
          <a:xfrm>
            <a:off x="472440" y="4346809"/>
            <a:ext cx="3489960" cy="492443"/>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600">
                <a:solidFill>
                  <a:schemeClr val="dk1"/>
                </a:solidFill>
                <a:latin typeface="Calibri"/>
                <a:ea typeface="Calibri"/>
                <a:cs typeface="Calibri"/>
                <a:sym typeface="Calibri"/>
              </a:rPr>
              <a:t>Certains groupes d'usagers de la circulation marchent ou font du vélo plus que d'autres. Ces différences se reflètent également dans leur implication dans les collisions (voir </a:t>
            </a:r>
            <a:r>
              <a:rPr lang="en-US" sz="600" u="sng">
                <a:solidFill>
                  <a:srgbClr val="0070C0"/>
                </a:solidFill>
                <a:latin typeface="Calibri"/>
                <a:ea typeface="Calibri"/>
                <a:cs typeface="Calibri"/>
                <a:sym typeface="Calibri"/>
              </a:rPr>
              <a:t>Caractéristiques des Collisions</a:t>
            </a:r>
            <a:r>
              <a:rPr lang="en-US" sz="800">
                <a:solidFill>
                  <a:schemeClr val="dk1"/>
                </a:solidFill>
                <a:latin typeface="Calibri"/>
                <a:ea typeface="Calibri"/>
                <a:cs typeface="Calibri"/>
                <a:sym typeface="Calibri"/>
              </a:rPr>
              <a:t>). </a:t>
            </a:r>
            <a:endParaRPr/>
          </a:p>
          <a:p>
            <a:pPr indent="0" lvl="0" marL="0" marR="0" rtl="0" algn="l">
              <a:spcBef>
                <a:spcPts val="0"/>
              </a:spcBef>
              <a:spcAft>
                <a:spcPts val="0"/>
              </a:spcAft>
              <a:buNone/>
            </a:pPr>
            <a:r>
              <a:rPr lang="en-US" sz="600">
                <a:solidFill>
                  <a:schemeClr val="dk1"/>
                </a:solidFill>
                <a:latin typeface="Calibri"/>
                <a:ea typeface="Calibri"/>
                <a:cs typeface="Calibri"/>
                <a:sym typeface="Calibri"/>
              </a:rPr>
              <a:t>Les groupes d'âge pour lesquels la marche est particulièrement importante sont les enfants de moins de 12 ans et les adultes de 75 ans et plus. Le vélo est utilisé le plus souvent par les moins de 18 ans</a:t>
            </a:r>
            <a:r>
              <a:rPr lang="en-US" sz="600" u="sng">
                <a:solidFill>
                  <a:srgbClr val="0070C0"/>
                </a:solidFill>
                <a:latin typeface="Calibri"/>
                <a:ea typeface="Calibri"/>
                <a:cs typeface="Calibri"/>
                <a:sym typeface="Calibri"/>
              </a:rPr>
              <a:t> [34]</a:t>
            </a:r>
            <a:endParaRPr sz="600">
              <a:solidFill>
                <a:schemeClr val="dk1"/>
              </a:solidFill>
              <a:latin typeface="Calibri"/>
              <a:ea typeface="Calibri"/>
              <a:cs typeface="Calibri"/>
              <a:sym typeface="Calibri"/>
            </a:endParaRPr>
          </a:p>
        </p:txBody>
      </p:sp>
      <p:sp>
        <p:nvSpPr>
          <p:cNvPr id="219" name="Google Shape;219;p12"/>
          <p:cNvSpPr/>
          <p:nvPr/>
        </p:nvSpPr>
        <p:spPr>
          <a:xfrm>
            <a:off x="561506" y="4806747"/>
            <a:ext cx="1388522" cy="14489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600" u="sng">
                <a:solidFill>
                  <a:srgbClr val="0070C0"/>
                </a:solidFill>
                <a:latin typeface="Calibri"/>
                <a:ea typeface="Calibri"/>
                <a:cs typeface="Calibri"/>
                <a:sym typeface="Calibri"/>
              </a:rPr>
              <a:t>La marche comme mode de transport</a:t>
            </a:r>
            <a:endParaRPr/>
          </a:p>
        </p:txBody>
      </p:sp>
      <p:sp>
        <p:nvSpPr>
          <p:cNvPr id="220" name="Google Shape;220;p12"/>
          <p:cNvSpPr/>
          <p:nvPr/>
        </p:nvSpPr>
        <p:spPr>
          <a:xfrm>
            <a:off x="561506" y="4948987"/>
            <a:ext cx="1284326" cy="18466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600" u="sng">
                <a:solidFill>
                  <a:srgbClr val="0070C0"/>
                </a:solidFill>
                <a:latin typeface="Calibri"/>
                <a:ea typeface="Calibri"/>
                <a:cs typeface="Calibri"/>
                <a:sym typeface="Calibri"/>
              </a:rPr>
              <a:t>Le vélo comme mode de transport</a:t>
            </a:r>
            <a:endParaRPr/>
          </a:p>
        </p:txBody>
      </p:sp>
      <p:sp>
        <p:nvSpPr>
          <p:cNvPr id="221" name="Google Shape;221;p12"/>
          <p:cNvSpPr/>
          <p:nvPr/>
        </p:nvSpPr>
        <p:spPr>
          <a:xfrm>
            <a:off x="561506" y="5101387"/>
            <a:ext cx="2122697" cy="18466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600" u="sng">
                <a:solidFill>
                  <a:srgbClr val="0070C0"/>
                </a:solidFill>
                <a:latin typeface="Calibri"/>
                <a:ea typeface="Calibri"/>
                <a:cs typeface="Calibri"/>
                <a:sym typeface="Calibri"/>
              </a:rPr>
              <a:t>Les groupes d’âge les plus concernés par la marche et le vélo</a:t>
            </a:r>
            <a:endParaRPr b="1" sz="600" u="sng">
              <a:solidFill>
                <a:srgbClr val="0070C0"/>
              </a:solidFill>
              <a:latin typeface="Calibri"/>
              <a:ea typeface="Calibri"/>
              <a:cs typeface="Calibri"/>
              <a:sym typeface="Calibri"/>
            </a:endParaRPr>
          </a:p>
        </p:txBody>
      </p:sp>
      <p:sp>
        <p:nvSpPr>
          <p:cNvPr id="222" name="Google Shape;222;p12"/>
          <p:cNvSpPr/>
          <p:nvPr/>
        </p:nvSpPr>
        <p:spPr>
          <a:xfrm>
            <a:off x="551981" y="3268461"/>
            <a:ext cx="1760418" cy="18466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600" u="sng">
                <a:solidFill>
                  <a:srgbClr val="0070C0"/>
                </a:solidFill>
                <a:latin typeface="Calibri"/>
                <a:ea typeface="Calibri"/>
                <a:cs typeface="Calibri"/>
                <a:sym typeface="Calibri"/>
              </a:rPr>
              <a:t>Pas de vitesse, pas de masse et pas de protection</a:t>
            </a:r>
            <a:endParaRPr b="1" sz="600" u="sng">
              <a:solidFill>
                <a:srgbClr val="0070C0"/>
              </a:solidFill>
              <a:latin typeface="Calibri"/>
              <a:ea typeface="Calibri"/>
              <a:cs typeface="Calibri"/>
              <a:sym typeface="Calibri"/>
            </a:endParaRPr>
          </a:p>
        </p:txBody>
      </p:sp>
      <p:sp>
        <p:nvSpPr>
          <p:cNvPr id="223" name="Google Shape;223;p12"/>
          <p:cNvSpPr/>
          <p:nvPr/>
        </p:nvSpPr>
        <p:spPr>
          <a:xfrm>
            <a:off x="556743" y="3458962"/>
            <a:ext cx="1901483" cy="18466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600" u="sng">
                <a:solidFill>
                  <a:srgbClr val="0070C0"/>
                </a:solidFill>
                <a:latin typeface="Calibri"/>
                <a:ea typeface="Calibri"/>
                <a:cs typeface="Calibri"/>
                <a:sym typeface="Calibri"/>
              </a:rPr>
              <a:t>Piétons et ciclystes : usagers de la route non protégés</a:t>
            </a:r>
            <a:endParaRPr b="1" sz="600" u="sng">
              <a:solidFill>
                <a:srgbClr val="0070C0"/>
              </a:solidFill>
              <a:latin typeface="Calibri"/>
              <a:ea typeface="Calibri"/>
              <a:cs typeface="Calibri"/>
              <a:sym typeface="Calibri"/>
            </a:endParaRPr>
          </a:p>
        </p:txBody>
      </p:sp>
      <p:sp>
        <p:nvSpPr>
          <p:cNvPr id="224" name="Google Shape;224;p12"/>
          <p:cNvSpPr/>
          <p:nvPr/>
        </p:nvSpPr>
        <p:spPr>
          <a:xfrm>
            <a:off x="447676" y="5598468"/>
            <a:ext cx="3757612" cy="369332"/>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600">
                <a:solidFill>
                  <a:schemeClr val="dk1"/>
                </a:solidFill>
                <a:latin typeface="Calibri"/>
                <a:ea typeface="Calibri"/>
                <a:cs typeface="Calibri"/>
                <a:sym typeface="Calibri"/>
              </a:rPr>
              <a:t>la marche comme moyen de transport est couramment utilisée pour des trajets plutôt courts. Cela signifie qu'il est effectivement difficile d'évaluer la mobilité des piétons au niveau national, comme le font souvent les enquêtes nationales sur les déplacements.</a:t>
            </a:r>
            <a:endParaRPr/>
          </a:p>
        </p:txBody>
      </p:sp>
      <p:sp>
        <p:nvSpPr>
          <p:cNvPr id="225" name="Google Shape;225;p12"/>
          <p:cNvSpPr/>
          <p:nvPr/>
        </p:nvSpPr>
        <p:spPr>
          <a:xfrm>
            <a:off x="1037771" y="1393154"/>
            <a:ext cx="572105" cy="276999"/>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600">
                <a:solidFill>
                  <a:srgbClr val="7F7F7F"/>
                </a:solidFill>
                <a:latin typeface="Calibri"/>
                <a:ea typeface="Calibri"/>
                <a:cs typeface="Calibri"/>
                <a:sym typeface="Calibri"/>
              </a:rPr>
              <a:t>Commission Européenne</a:t>
            </a:r>
            <a:endParaRPr b="1" sz="600">
              <a:solidFill>
                <a:srgbClr val="7F7F7F"/>
              </a:solidFill>
              <a:latin typeface="Calibri"/>
              <a:ea typeface="Calibri"/>
              <a:cs typeface="Calibri"/>
              <a:sym typeface="Calibri"/>
            </a:endParaRPr>
          </a:p>
        </p:txBody>
      </p:sp>
      <p:sp>
        <p:nvSpPr>
          <p:cNvPr id="226" name="Google Shape;226;p12"/>
          <p:cNvSpPr txBox="1"/>
          <p:nvPr>
            <p:ph type="title"/>
          </p:nvPr>
        </p:nvSpPr>
        <p:spPr>
          <a:xfrm>
            <a:off x="0" y="-10633"/>
            <a:ext cx="9144000" cy="7317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b="1" i="0" lang="en-US" sz="2800" u="none" cap="none" strike="noStrike">
                <a:solidFill>
                  <a:srgbClr val="7F7F7F"/>
                </a:solidFill>
                <a:latin typeface="Calibri"/>
                <a:ea typeface="Calibri"/>
                <a:cs typeface="Calibri"/>
                <a:sym typeface="Calibri"/>
              </a:rPr>
              <a:t>F.2.3 - RÉSEAU CYCLABLE</a:t>
            </a:r>
            <a:endParaRPr b="1" i="0" sz="2800" u="none" cap="none" strike="noStrike">
              <a:solidFill>
                <a:srgbClr val="7F7F7F"/>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13"/>
          <p:cNvSpPr txBox="1"/>
          <p:nvPr>
            <p:ph idx="12" type="sldNum"/>
          </p:nvPr>
        </p:nvSpPr>
        <p:spPr>
          <a:xfrm>
            <a:off x="6996810" y="6537145"/>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32" name="Google Shape;232;p13"/>
          <p:cNvSpPr txBox="1"/>
          <p:nvPr/>
        </p:nvSpPr>
        <p:spPr>
          <a:xfrm>
            <a:off x="268224" y="811776"/>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rgbClr val="000000"/>
              </a:buClr>
              <a:buSzPts val="2400"/>
              <a:buFont typeface="Arial"/>
              <a:buNone/>
            </a:pPr>
            <a:r>
              <a:rPr b="1" lang="en-US" sz="2400" u="sng">
                <a:solidFill>
                  <a:srgbClr val="000000"/>
                </a:solidFill>
                <a:latin typeface="Calibri"/>
                <a:ea typeface="Calibri"/>
                <a:cs typeface="Calibri"/>
                <a:sym typeface="Calibri"/>
              </a:rPr>
              <a:t>RÉFÉRENCES et NORMES</a:t>
            </a:r>
            <a:r>
              <a:rPr b="1" lang="en-US" sz="2400" u="sng">
                <a:solidFill>
                  <a:schemeClr val="dk1"/>
                </a:solidFill>
                <a:latin typeface="Calibri"/>
                <a:ea typeface="Calibri"/>
                <a:cs typeface="Calibri"/>
                <a:sym typeface="Calibri"/>
              </a:rPr>
              <a:t> </a:t>
            </a:r>
            <a:endParaRPr b="1" sz="2400" u="sng">
              <a:solidFill>
                <a:schemeClr val="dk1"/>
              </a:solidFill>
              <a:latin typeface="Calibri"/>
              <a:ea typeface="Calibri"/>
              <a:cs typeface="Calibri"/>
              <a:sym typeface="Calibri"/>
            </a:endParaRPr>
          </a:p>
        </p:txBody>
      </p:sp>
      <p:grpSp>
        <p:nvGrpSpPr>
          <p:cNvPr id="233" name="Google Shape;233;p13"/>
          <p:cNvGrpSpPr/>
          <p:nvPr/>
        </p:nvGrpSpPr>
        <p:grpSpPr>
          <a:xfrm>
            <a:off x="5238787" y="1353428"/>
            <a:ext cx="3725869" cy="2935845"/>
            <a:chOff x="139748" y="2555346"/>
            <a:chExt cx="3725869" cy="2935845"/>
          </a:xfrm>
        </p:grpSpPr>
        <p:pic>
          <p:nvPicPr>
            <p:cNvPr id="234" name="Google Shape;234;p13"/>
            <p:cNvPicPr preferRelativeResize="0"/>
            <p:nvPr/>
          </p:nvPicPr>
          <p:blipFill rotWithShape="1">
            <a:blip r:embed="rId3">
              <a:alphaModFix/>
            </a:blip>
            <a:srcRect b="0" l="0" r="0" t="0"/>
            <a:stretch/>
          </p:blipFill>
          <p:spPr>
            <a:xfrm>
              <a:off x="268224" y="2555346"/>
              <a:ext cx="1861551" cy="2651760"/>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35" name="Google Shape;235;p13"/>
            <p:cNvSpPr/>
            <p:nvPr/>
          </p:nvSpPr>
          <p:spPr>
            <a:xfrm>
              <a:off x="139748" y="5275747"/>
              <a:ext cx="3725869"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Calibri"/>
                  <a:ea typeface="Calibri"/>
                  <a:cs typeface="Calibri"/>
                  <a:sym typeface="Calibri"/>
                </a:rPr>
                <a:t>https://www.ncl.ac.uk/media/wwwnclacuk/ceser/files/Understanding%20Cities.pdf </a:t>
              </a:r>
              <a:endParaRPr sz="800">
                <a:solidFill>
                  <a:schemeClr val="dk1"/>
                </a:solidFill>
                <a:latin typeface="Calibri"/>
                <a:ea typeface="Calibri"/>
                <a:cs typeface="Calibri"/>
                <a:sym typeface="Calibri"/>
              </a:endParaRPr>
            </a:p>
          </p:txBody>
        </p:sp>
      </p:grpSp>
      <p:grpSp>
        <p:nvGrpSpPr>
          <p:cNvPr id="236" name="Google Shape;236;p13"/>
          <p:cNvGrpSpPr/>
          <p:nvPr/>
        </p:nvGrpSpPr>
        <p:grpSpPr>
          <a:xfrm>
            <a:off x="2836711" y="1933141"/>
            <a:ext cx="5226899" cy="2957104"/>
            <a:chOff x="613068" y="2339902"/>
            <a:chExt cx="5226899" cy="2957104"/>
          </a:xfrm>
        </p:grpSpPr>
        <p:pic>
          <p:nvPicPr>
            <p:cNvPr id="237" name="Google Shape;237;p13"/>
            <p:cNvPicPr preferRelativeResize="0"/>
            <p:nvPr/>
          </p:nvPicPr>
          <p:blipFill rotWithShape="1">
            <a:blip r:embed="rId4">
              <a:alphaModFix/>
            </a:blip>
            <a:srcRect b="0" l="0" r="0" t="0"/>
            <a:stretch/>
          </p:blipFill>
          <p:spPr>
            <a:xfrm>
              <a:off x="720530" y="2339902"/>
              <a:ext cx="1861264" cy="2651760"/>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38" name="Google Shape;238;p13"/>
            <p:cNvSpPr/>
            <p:nvPr/>
          </p:nvSpPr>
          <p:spPr>
            <a:xfrm>
              <a:off x="613068" y="5081562"/>
              <a:ext cx="5226899"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Calibri"/>
                  <a:ea typeface="Calibri"/>
                  <a:cs typeface="Calibri"/>
                  <a:sym typeface="Calibri"/>
                </a:rPr>
                <a:t>https://unhabitat.org/planning-and-design-for-sustainable-urban-mobility-global-report-on-human-settlements-2013/ </a:t>
              </a:r>
              <a:endParaRPr sz="800">
                <a:solidFill>
                  <a:schemeClr val="dk1"/>
                </a:solidFill>
                <a:latin typeface="Calibri"/>
                <a:ea typeface="Calibri"/>
                <a:cs typeface="Calibri"/>
                <a:sym typeface="Calibri"/>
              </a:endParaRPr>
            </a:p>
          </p:txBody>
        </p:sp>
      </p:grpSp>
      <p:grpSp>
        <p:nvGrpSpPr>
          <p:cNvPr id="239" name="Google Shape;239;p13"/>
          <p:cNvGrpSpPr/>
          <p:nvPr/>
        </p:nvGrpSpPr>
        <p:grpSpPr>
          <a:xfrm>
            <a:off x="533028" y="2667433"/>
            <a:ext cx="5024623" cy="2901334"/>
            <a:chOff x="-1521403" y="1400175"/>
            <a:chExt cx="5024623" cy="2901334"/>
          </a:xfrm>
        </p:grpSpPr>
        <p:pic>
          <p:nvPicPr>
            <p:cNvPr id="240" name="Google Shape;240;p13"/>
            <p:cNvPicPr preferRelativeResize="0"/>
            <p:nvPr/>
          </p:nvPicPr>
          <p:blipFill rotWithShape="1">
            <a:blip r:embed="rId5">
              <a:alphaModFix/>
            </a:blip>
            <a:srcRect b="0" l="0" r="0" t="0"/>
            <a:stretch/>
          </p:blipFill>
          <p:spPr>
            <a:xfrm>
              <a:off x="-1521402" y="1400175"/>
              <a:ext cx="1879886" cy="2651760"/>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41" name="Google Shape;241;p13"/>
            <p:cNvSpPr/>
            <p:nvPr/>
          </p:nvSpPr>
          <p:spPr>
            <a:xfrm>
              <a:off x="-1521403" y="4086065"/>
              <a:ext cx="502462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Calibri"/>
                  <a:ea typeface="Calibri"/>
                  <a:cs typeface="Calibri"/>
                  <a:sym typeface="Calibri"/>
                </a:rPr>
                <a:t>http://www.eltis.org/discover/news/interreg-presents-good-practice-sustainable-urban-mobility-and-sumps </a:t>
              </a:r>
              <a:endParaRPr sz="800">
                <a:solidFill>
                  <a:schemeClr val="dk1"/>
                </a:solidFill>
                <a:latin typeface="Calibri"/>
                <a:ea typeface="Calibri"/>
                <a:cs typeface="Calibri"/>
                <a:sym typeface="Calibri"/>
              </a:endParaRPr>
            </a:p>
          </p:txBody>
        </p:sp>
      </p:grpSp>
      <p:sp>
        <p:nvSpPr>
          <p:cNvPr id="242" name="Google Shape;242;p13"/>
          <p:cNvSpPr txBox="1"/>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F.2.3 - RÉSEAU CYCLABLE</a:t>
            </a:r>
            <a:endParaRPr b="1" sz="2000">
              <a:solidFill>
                <a:srgbClr val="7F7F7F"/>
              </a:solidFill>
              <a:latin typeface="Calibri"/>
              <a:ea typeface="Calibri"/>
              <a:cs typeface="Calibri"/>
              <a:sym typeface="Calibri"/>
            </a:endParaRPr>
          </a:p>
        </p:txBody>
      </p:sp>
      <p:sp>
        <p:nvSpPr>
          <p:cNvPr id="243" name="Google Shape;243;p13"/>
          <p:cNvSpPr/>
          <p:nvPr/>
        </p:nvSpPr>
        <p:spPr>
          <a:xfrm>
            <a:off x="2996801" y="2641456"/>
            <a:ext cx="1720671" cy="369332"/>
          </a:xfrm>
          <a:prstGeom prst="rect">
            <a:avLst/>
          </a:prstGeom>
          <a:solidFill>
            <a:srgbClr val="31859B"/>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900">
                <a:solidFill>
                  <a:schemeClr val="lt1"/>
                </a:solidFill>
                <a:latin typeface="Calibri"/>
                <a:ea typeface="Calibri"/>
                <a:cs typeface="Calibri"/>
                <a:sym typeface="Calibri"/>
              </a:rPr>
              <a:t>planification et conception pour une mobilité urbaine durable</a:t>
            </a:r>
            <a:endParaRPr b="1" sz="900">
              <a:solidFill>
                <a:schemeClr val="lt1"/>
              </a:solidFill>
              <a:latin typeface="Calibri"/>
              <a:ea typeface="Calibri"/>
              <a:cs typeface="Calibri"/>
              <a:sym typeface="Calibri"/>
            </a:endParaRPr>
          </a:p>
        </p:txBody>
      </p:sp>
      <p:sp>
        <p:nvSpPr>
          <p:cNvPr id="244" name="Google Shape;244;p13"/>
          <p:cNvSpPr/>
          <p:nvPr/>
        </p:nvSpPr>
        <p:spPr>
          <a:xfrm>
            <a:off x="5483693" y="1415330"/>
            <a:ext cx="1609834" cy="815608"/>
          </a:xfrm>
          <a:prstGeom prst="rect">
            <a:avLst/>
          </a:prstGeom>
          <a:solidFill>
            <a:srgbClr val="7030A0"/>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100">
                <a:solidFill>
                  <a:schemeClr val="lt1"/>
                </a:solidFill>
                <a:latin typeface="Calibri"/>
                <a:ea typeface="Calibri"/>
                <a:cs typeface="Calibri"/>
                <a:sym typeface="Calibri"/>
              </a:rPr>
              <a:t>Compréhension des </a:t>
            </a:r>
            <a:r>
              <a:rPr b="1" lang="en-US" sz="1600">
                <a:solidFill>
                  <a:schemeClr val="lt1"/>
                </a:solidFill>
                <a:latin typeface="Calibri"/>
                <a:ea typeface="Calibri"/>
                <a:cs typeface="Calibri"/>
                <a:sym typeface="Calibri"/>
              </a:rPr>
              <a:t>Villes :</a:t>
            </a:r>
            <a:r>
              <a:rPr lang="en-US" sz="2000">
                <a:solidFill>
                  <a:schemeClr val="lt1"/>
                </a:solidFill>
                <a:latin typeface="Calibri"/>
                <a:ea typeface="Calibri"/>
                <a:cs typeface="Calibri"/>
                <a:sym typeface="Calibri"/>
              </a:rPr>
              <a:t> </a:t>
            </a:r>
            <a:endParaRPr sz="2000">
              <a:solidFill>
                <a:schemeClr val="lt1"/>
              </a:solidFill>
              <a:latin typeface="Calibri"/>
              <a:ea typeface="Calibri"/>
              <a:cs typeface="Calibri"/>
              <a:sym typeface="Calibri"/>
            </a:endParaRPr>
          </a:p>
          <a:p>
            <a:pPr indent="0" lvl="0" marL="0" marR="0" rtl="0" algn="l">
              <a:spcBef>
                <a:spcPts val="0"/>
              </a:spcBef>
              <a:spcAft>
                <a:spcPts val="0"/>
              </a:spcAft>
              <a:buNone/>
            </a:pPr>
            <a:r>
              <a:rPr lang="en-US" sz="800">
                <a:solidFill>
                  <a:schemeClr val="lt1"/>
                </a:solidFill>
                <a:latin typeface="Calibri"/>
                <a:ea typeface="Calibri"/>
                <a:cs typeface="Calibri"/>
                <a:sym typeface="Calibri"/>
              </a:rPr>
              <a:t>Avancées dans l'évaluation intégrée de la durabilité urbaine</a:t>
            </a:r>
            <a:endParaRPr b="1" sz="800">
              <a:solidFill>
                <a:schemeClr val="lt1"/>
              </a:solidFill>
              <a:latin typeface="Calibri"/>
              <a:ea typeface="Calibri"/>
              <a:cs typeface="Calibri"/>
              <a:sym typeface="Calibri"/>
            </a:endParaRPr>
          </a:p>
        </p:txBody>
      </p:sp>
      <p:sp>
        <p:nvSpPr>
          <p:cNvPr id="245" name="Google Shape;245;p13"/>
          <p:cNvSpPr/>
          <p:nvPr/>
        </p:nvSpPr>
        <p:spPr>
          <a:xfrm>
            <a:off x="525743" y="4094699"/>
            <a:ext cx="914004" cy="461665"/>
          </a:xfrm>
          <a:prstGeom prst="rect">
            <a:avLst/>
          </a:prstGeom>
          <a:solidFill>
            <a:srgbClr val="0070C0"/>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600">
                <a:solidFill>
                  <a:schemeClr val="lt1"/>
                </a:solidFill>
                <a:latin typeface="Calibri"/>
                <a:ea typeface="Calibri"/>
                <a:cs typeface="Calibri"/>
                <a:sym typeface="Calibri"/>
              </a:rPr>
              <a:t>Bonnes pratiques de l'UE en matière de planification de la mobilité durable</a:t>
            </a:r>
            <a:endParaRPr b="1" sz="600">
              <a:solidFill>
                <a:schemeClr val="lt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14"/>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51" name="Google Shape;251;p14"/>
          <p:cNvSpPr txBox="1"/>
          <p:nvPr>
            <p:ph idx="1" type="body"/>
          </p:nvPr>
        </p:nvSpPr>
        <p:spPr>
          <a:xfrm>
            <a:off x="268224" y="1600201"/>
            <a:ext cx="8418576" cy="4152112"/>
          </a:xfrm>
          <a:prstGeom prst="rect">
            <a:avLst/>
          </a:prstGeom>
          <a:noFill/>
          <a:ln>
            <a:noFill/>
          </a:ln>
        </p:spPr>
        <p:txBody>
          <a:bodyPr anchorCtr="0" anchor="t" bIns="45700" lIns="91425" spcFirstLastPara="1" rIns="91425" wrap="square" tIns="45700">
            <a:normAutofit/>
          </a:bodyPr>
          <a:lstStyle/>
          <a:p>
            <a:pPr indent="0" lvl="0" marL="0" marR="0" rtl="0" algn="ctr">
              <a:spcBef>
                <a:spcPts val="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EXEMPLE</a:t>
            </a:r>
            <a:endParaRPr b="0" i="0" sz="2400" u="none" cap="none" strike="noStrike">
              <a:solidFill>
                <a:schemeClr val="dk1"/>
              </a:solidFill>
              <a:latin typeface="Calibri"/>
              <a:ea typeface="Calibri"/>
              <a:cs typeface="Calibri"/>
              <a:sym typeface="Calibri"/>
            </a:endParaRPr>
          </a:p>
        </p:txBody>
      </p:sp>
      <p:sp>
        <p:nvSpPr>
          <p:cNvPr id="252" name="Google Shape;252;p14"/>
          <p:cNvSpPr txBox="1"/>
          <p:nvPr>
            <p:ph type="title"/>
          </p:nvPr>
        </p:nvSpPr>
        <p:spPr>
          <a:xfrm>
            <a:off x="0" y="-21265"/>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F.2.3 - RÉSEAU CYCLABLE</a:t>
            </a:r>
            <a:endParaRPr b="1" sz="2800" u="sng">
              <a:solidFill>
                <a:srgbClr val="1A965E"/>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15"/>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58" name="Google Shape;258;p15"/>
          <p:cNvSpPr txBox="1"/>
          <p:nvPr>
            <p:ph idx="1" type="body"/>
          </p:nvPr>
        </p:nvSpPr>
        <p:spPr>
          <a:xfrm>
            <a:off x="305795" y="851757"/>
            <a:ext cx="8678203" cy="227379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b="0" i="0" lang="en-US" sz="2400" u="none" cap="none" strike="noStrike">
                <a:solidFill>
                  <a:schemeClr val="dk1"/>
                </a:solidFill>
                <a:latin typeface="Calibri"/>
                <a:ea typeface="Calibri"/>
                <a:cs typeface="Calibri"/>
                <a:sym typeface="Calibri"/>
              </a:rPr>
              <a:t>Dans un quartier existant, la population totale est de 2500 habitants. </a:t>
            </a:r>
            <a:endParaRPr/>
          </a:p>
          <a:p>
            <a:pPr indent="0" lvl="0" marL="0" marR="0" rtl="0" algn="l">
              <a:spcBef>
                <a:spcPts val="1800"/>
              </a:spcBef>
              <a:spcAft>
                <a:spcPts val="0"/>
              </a:spcAft>
              <a:buClr>
                <a:schemeClr val="dk1"/>
              </a:buClr>
              <a:buSzPts val="2400"/>
              <a:buFont typeface="Arial"/>
              <a:buNone/>
            </a:pPr>
            <a:r>
              <a:rPr b="0" i="0" lang="en-US" sz="2400" u="none" cap="none" strike="noStrike">
                <a:solidFill>
                  <a:schemeClr val="dk1"/>
                </a:solidFill>
                <a:latin typeface="Calibri"/>
                <a:ea typeface="Calibri"/>
                <a:cs typeface="Calibri"/>
                <a:sym typeface="Calibri"/>
              </a:rPr>
              <a:t>À l'aide de cartes, on a mesuré qu'il y avait 300 m de pistes cyclables sûres et séparées des routes de circulation. </a:t>
            </a:r>
            <a:endParaRPr/>
          </a:p>
          <a:p>
            <a:pPr indent="0" lvl="0" marL="0" marR="0" rtl="0" algn="l">
              <a:spcBef>
                <a:spcPts val="1800"/>
              </a:spcBef>
              <a:spcAft>
                <a:spcPts val="0"/>
              </a:spcAft>
              <a:buClr>
                <a:schemeClr val="dk1"/>
              </a:buClr>
              <a:buSzPts val="2400"/>
              <a:buFont typeface="Arial"/>
              <a:buNone/>
            </a:pPr>
            <a:r>
              <a:t/>
            </a:r>
            <a:endParaRPr b="0" i="0" sz="2400" u="none" cap="none" strike="noStrike">
              <a:solidFill>
                <a:schemeClr val="dk1"/>
              </a:solidFill>
              <a:latin typeface="Calibri"/>
              <a:ea typeface="Calibri"/>
              <a:cs typeface="Calibri"/>
              <a:sym typeface="Calibri"/>
            </a:endParaRPr>
          </a:p>
          <a:p>
            <a:pPr indent="0" lvl="0" marL="0" marR="0" rtl="0" algn="l">
              <a:spcBef>
                <a:spcPts val="1200"/>
              </a:spcBef>
              <a:spcAft>
                <a:spcPts val="0"/>
              </a:spcAft>
              <a:buClr>
                <a:schemeClr val="dk1"/>
              </a:buClr>
              <a:buSzPts val="2400"/>
              <a:buFont typeface="Arial"/>
              <a:buNone/>
            </a:pPr>
            <a:r>
              <a:rPr b="1" i="1" lang="en-US" sz="2400" u="none" cap="none" strike="noStrike">
                <a:solidFill>
                  <a:schemeClr val="dk1"/>
                </a:solidFill>
                <a:latin typeface="Calibri"/>
                <a:ea typeface="Calibri"/>
                <a:cs typeface="Calibri"/>
                <a:sym typeface="Calibri"/>
              </a:rPr>
              <a:t>Données disponibles </a:t>
            </a:r>
            <a:r>
              <a:rPr b="0" i="1" lang="en-US" sz="2400" u="none" cap="none" strike="noStrike">
                <a:solidFill>
                  <a:schemeClr val="dk1"/>
                </a:solidFill>
                <a:latin typeface="Calibri"/>
                <a:ea typeface="Calibri"/>
                <a:cs typeface="Calibri"/>
                <a:sym typeface="Calibri"/>
              </a:rPr>
              <a:t>: </a:t>
            </a:r>
            <a:r>
              <a:rPr b="0" i="0" lang="en-US" sz="2400" u="none" cap="none" strike="noStrike">
                <a:solidFill>
                  <a:schemeClr val="dk1"/>
                </a:solidFill>
                <a:latin typeface="Calibri"/>
                <a:ea typeface="Calibri"/>
                <a:cs typeface="Calibri"/>
                <a:sym typeface="Calibri"/>
              </a:rPr>
              <a:t>La </a:t>
            </a:r>
            <a:r>
              <a:rPr b="1" i="0" lang="en-US" sz="2400" u="none" cap="none" strike="noStrike">
                <a:solidFill>
                  <a:schemeClr val="dk1"/>
                </a:solidFill>
                <a:latin typeface="Calibri"/>
                <a:ea typeface="Calibri"/>
                <a:cs typeface="Calibri"/>
                <a:sym typeface="Calibri"/>
              </a:rPr>
              <a:t>population totale </a:t>
            </a:r>
            <a:r>
              <a:rPr b="0" i="0" lang="en-US" sz="2400" u="none" cap="none" strike="noStrike">
                <a:solidFill>
                  <a:schemeClr val="dk1"/>
                </a:solidFill>
                <a:latin typeface="Calibri"/>
                <a:ea typeface="Calibri"/>
                <a:cs typeface="Calibri"/>
                <a:sym typeface="Calibri"/>
              </a:rPr>
              <a:t>et la</a:t>
            </a:r>
            <a:r>
              <a:rPr b="1" i="0" lang="en-US" sz="2400" u="none" cap="none" strike="noStrike">
                <a:solidFill>
                  <a:schemeClr val="dk1"/>
                </a:solidFill>
                <a:latin typeface="Calibri"/>
                <a:ea typeface="Calibri"/>
                <a:cs typeface="Calibri"/>
                <a:sym typeface="Calibri"/>
              </a:rPr>
              <a:t> longueur de la piste cyclable   </a:t>
            </a:r>
            <a:endParaRPr b="1" i="0" sz="2400" u="none" cap="none" strike="noStrike">
              <a:solidFill>
                <a:schemeClr val="dk1"/>
              </a:solidFill>
              <a:latin typeface="Calibri"/>
              <a:ea typeface="Calibri"/>
              <a:cs typeface="Calibri"/>
              <a:sym typeface="Calibri"/>
            </a:endParaRPr>
          </a:p>
        </p:txBody>
      </p:sp>
      <p:sp>
        <p:nvSpPr>
          <p:cNvPr id="259" name="Google Shape;259;p15"/>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F.2.3 - RÉSEAU CYCLABLE</a:t>
            </a:r>
            <a:endParaRPr b="1" sz="2800" u="sng">
              <a:solidFill>
                <a:srgbClr val="1A965E"/>
              </a:solidFill>
            </a:endParaRPr>
          </a:p>
        </p:txBody>
      </p:sp>
      <p:grpSp>
        <p:nvGrpSpPr>
          <p:cNvPr id="260" name="Google Shape;260;p15"/>
          <p:cNvGrpSpPr/>
          <p:nvPr/>
        </p:nvGrpSpPr>
        <p:grpSpPr>
          <a:xfrm>
            <a:off x="368318" y="4553469"/>
            <a:ext cx="8514080" cy="986842"/>
            <a:chOff x="457200" y="4911969"/>
            <a:chExt cx="8514080" cy="986842"/>
          </a:xfrm>
        </p:grpSpPr>
        <p:sp>
          <p:nvSpPr>
            <p:cNvPr id="261" name="Google Shape;261;p15"/>
            <p:cNvSpPr txBox="1"/>
            <p:nvPr/>
          </p:nvSpPr>
          <p:spPr>
            <a:xfrm>
              <a:off x="457200" y="4911969"/>
              <a:ext cx="8514080" cy="986842"/>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r">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Calculer la longueur totale des pistes cyclables dans la zone par habitant</a:t>
              </a:r>
              <a:r>
                <a:rPr lang="en-US" sz="2000">
                  <a:solidFill>
                    <a:schemeClr val="dk1"/>
                  </a:solidFill>
                  <a:latin typeface="Calibri"/>
                  <a:ea typeface="Calibri"/>
                  <a:cs typeface="Calibri"/>
                  <a:sym typeface="Calibri"/>
                </a:rPr>
                <a:t>.</a:t>
              </a:r>
              <a:endParaRPr b="1" sz="2000">
                <a:solidFill>
                  <a:schemeClr val="dk1"/>
                </a:solidFill>
                <a:latin typeface="Calibri"/>
                <a:ea typeface="Calibri"/>
                <a:cs typeface="Calibri"/>
                <a:sym typeface="Calibri"/>
              </a:endParaRPr>
            </a:p>
          </p:txBody>
        </p:sp>
        <p:pic>
          <p:nvPicPr>
            <p:cNvPr id="262" name="Google Shape;262;p15"/>
            <p:cNvPicPr preferRelativeResize="0"/>
            <p:nvPr/>
          </p:nvPicPr>
          <p:blipFill rotWithShape="1">
            <a:blip r:embed="rId3">
              <a:alphaModFix/>
            </a:blip>
            <a:srcRect b="0" l="0" r="0" t="0"/>
            <a:stretch/>
          </p:blipFill>
          <p:spPr>
            <a:xfrm>
              <a:off x="573888" y="5105102"/>
              <a:ext cx="623565" cy="600576"/>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gr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pic>
        <p:nvPicPr>
          <p:cNvPr id="267" name="Google Shape;267;p16"/>
          <p:cNvPicPr preferRelativeResize="0"/>
          <p:nvPr/>
        </p:nvPicPr>
        <p:blipFill rotWithShape="1">
          <a:blip r:embed="rId3">
            <a:alphaModFix/>
          </a:blip>
          <a:srcRect b="0" l="0" r="0" t="0"/>
          <a:stretch/>
        </p:blipFill>
        <p:spPr>
          <a:xfrm>
            <a:off x="6308015" y="4091178"/>
            <a:ext cx="2643338" cy="1747344"/>
          </a:xfrm>
          <a:prstGeom prst="rect">
            <a:avLst/>
          </a:prstGeom>
          <a:noFill/>
          <a:ln>
            <a:noFill/>
          </a:ln>
        </p:spPr>
      </p:pic>
      <p:sp>
        <p:nvSpPr>
          <p:cNvPr id="268" name="Google Shape;268;p16"/>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69" name="Google Shape;269;p16"/>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F.2.3 - RÉSEAU CYCLABLE</a:t>
            </a:r>
            <a:endParaRPr b="1" sz="2800">
              <a:solidFill>
                <a:srgbClr val="00B050"/>
              </a:solidFill>
            </a:endParaRPr>
          </a:p>
        </p:txBody>
      </p:sp>
      <p:sp>
        <p:nvSpPr>
          <p:cNvPr id="270" name="Google Shape;270;p16"/>
          <p:cNvSpPr/>
          <p:nvPr/>
        </p:nvSpPr>
        <p:spPr>
          <a:xfrm>
            <a:off x="7773093" y="928575"/>
            <a:ext cx="1170882"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1</a:t>
            </a:r>
            <a:endParaRPr sz="2400">
              <a:solidFill>
                <a:schemeClr val="lt1"/>
              </a:solidFill>
              <a:latin typeface="Calibri"/>
              <a:ea typeface="Calibri"/>
              <a:cs typeface="Calibri"/>
              <a:sym typeface="Calibri"/>
            </a:endParaRPr>
          </a:p>
        </p:txBody>
      </p:sp>
      <p:sp>
        <p:nvSpPr>
          <p:cNvPr id="271" name="Google Shape;271;p16"/>
          <p:cNvSpPr/>
          <p:nvPr/>
        </p:nvSpPr>
        <p:spPr>
          <a:xfrm>
            <a:off x="327621" y="1104014"/>
            <a:ext cx="7999634" cy="10156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Population totale : 2500 habitants</a:t>
            </a:r>
            <a:r>
              <a:rPr lang="en-US" sz="2000">
                <a:solidFill>
                  <a:schemeClr val="dk1"/>
                </a:solidFill>
                <a:latin typeface="Calibri"/>
                <a:ea typeface="Calibri"/>
                <a:cs typeface="Calibri"/>
                <a:sym typeface="Calibri"/>
              </a:rPr>
              <a:t> </a:t>
            </a:r>
            <a:endParaRPr sz="2000">
              <a:solidFill>
                <a:schemeClr val="dk1"/>
              </a:solidFill>
              <a:latin typeface="Calibri"/>
              <a:ea typeface="Calibri"/>
              <a:cs typeface="Calibri"/>
              <a:sym typeface="Calibri"/>
            </a:endParaRPr>
          </a:p>
          <a:p>
            <a:pPr indent="-330200" lvl="0" marL="457200" marR="0" rtl="0" algn="l">
              <a:spcBef>
                <a:spcPts val="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b="1" sz="2000">
              <a:solidFill>
                <a:schemeClr val="dk1"/>
              </a:solidFill>
              <a:latin typeface="Calibri"/>
              <a:ea typeface="Calibri"/>
              <a:cs typeface="Calibri"/>
              <a:sym typeface="Calibri"/>
            </a:endParaRPr>
          </a:p>
        </p:txBody>
      </p:sp>
      <p:sp>
        <p:nvSpPr>
          <p:cNvPr id="272" name="Google Shape;272;p16"/>
          <p:cNvSpPr/>
          <p:nvPr/>
        </p:nvSpPr>
        <p:spPr>
          <a:xfrm>
            <a:off x="7791771" y="1888844"/>
            <a:ext cx="1133154"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2</a:t>
            </a:r>
            <a:endParaRPr sz="2400">
              <a:solidFill>
                <a:schemeClr val="lt1"/>
              </a:solidFill>
              <a:latin typeface="Calibri"/>
              <a:ea typeface="Calibri"/>
              <a:cs typeface="Calibri"/>
              <a:sym typeface="Calibri"/>
            </a:endParaRPr>
          </a:p>
        </p:txBody>
      </p:sp>
      <p:sp>
        <p:nvSpPr>
          <p:cNvPr id="273" name="Google Shape;273;p16"/>
          <p:cNvSpPr/>
          <p:nvPr/>
        </p:nvSpPr>
        <p:spPr>
          <a:xfrm>
            <a:off x="327621" y="2087278"/>
            <a:ext cx="7740375"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Longueur totale des pistes cyclables : 300 m </a:t>
            </a:r>
            <a:endParaRPr b="1" sz="2000">
              <a:solidFill>
                <a:schemeClr val="dk1"/>
              </a:solidFill>
              <a:latin typeface="Calibri"/>
              <a:ea typeface="Calibri"/>
              <a:cs typeface="Calibri"/>
              <a:sym typeface="Calibri"/>
            </a:endParaRPr>
          </a:p>
        </p:txBody>
      </p:sp>
      <p:sp>
        <p:nvSpPr>
          <p:cNvPr id="274" name="Google Shape;274;p16"/>
          <p:cNvSpPr/>
          <p:nvPr/>
        </p:nvSpPr>
        <p:spPr>
          <a:xfrm>
            <a:off x="7770975" y="2890674"/>
            <a:ext cx="1173000"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3</a:t>
            </a:r>
            <a:endParaRPr sz="2400">
              <a:solidFill>
                <a:schemeClr val="lt1"/>
              </a:solidFill>
              <a:latin typeface="Calibri"/>
              <a:ea typeface="Calibri"/>
              <a:cs typeface="Calibri"/>
              <a:sym typeface="Calibri"/>
            </a:endParaRPr>
          </a:p>
        </p:txBody>
      </p:sp>
      <p:sp>
        <p:nvSpPr>
          <p:cNvPr id="275" name="Google Shape;275;p16"/>
          <p:cNvSpPr/>
          <p:nvPr/>
        </p:nvSpPr>
        <p:spPr>
          <a:xfrm>
            <a:off x="258144" y="2962820"/>
            <a:ext cx="7740375"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la longueur totale des pistes cyclables par habitant</a:t>
            </a:r>
            <a:endParaRPr b="1" sz="2000">
              <a:solidFill>
                <a:schemeClr val="dk1"/>
              </a:solidFill>
              <a:latin typeface="Calibri"/>
              <a:ea typeface="Calibri"/>
              <a:cs typeface="Calibri"/>
              <a:sym typeface="Calibri"/>
            </a:endParaRPr>
          </a:p>
        </p:txBody>
      </p:sp>
      <p:grpSp>
        <p:nvGrpSpPr>
          <p:cNvPr id="276" name="Google Shape;276;p16"/>
          <p:cNvGrpSpPr/>
          <p:nvPr/>
        </p:nvGrpSpPr>
        <p:grpSpPr>
          <a:xfrm>
            <a:off x="520551" y="4114343"/>
            <a:ext cx="4873764" cy="666351"/>
            <a:chOff x="1057193" y="4877535"/>
            <a:chExt cx="4873764" cy="666351"/>
          </a:xfrm>
        </p:grpSpPr>
        <p:sp>
          <p:nvSpPr>
            <p:cNvPr id="277" name="Google Shape;277;p16"/>
            <p:cNvSpPr/>
            <p:nvPr/>
          </p:nvSpPr>
          <p:spPr>
            <a:xfrm>
              <a:off x="3797202" y="4919012"/>
              <a:ext cx="2133755"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chemeClr val="dk1"/>
                  </a:solidFill>
                  <a:latin typeface="Calibri"/>
                  <a:ea typeface="Calibri"/>
                  <a:cs typeface="Calibri"/>
                  <a:sym typeface="Calibri"/>
                </a:rPr>
                <a:t>Nombre total d'habitants</a:t>
              </a:r>
              <a:endParaRPr b="1" i="1" sz="1600">
                <a:solidFill>
                  <a:schemeClr val="dk1"/>
                </a:solidFill>
                <a:latin typeface="Calibri"/>
                <a:ea typeface="Calibri"/>
                <a:cs typeface="Calibri"/>
                <a:sym typeface="Calibri"/>
              </a:endParaRPr>
            </a:p>
          </p:txBody>
        </p:sp>
        <p:sp>
          <p:nvSpPr>
            <p:cNvPr id="278" name="Google Shape;278;p16"/>
            <p:cNvSpPr/>
            <p:nvPr/>
          </p:nvSpPr>
          <p:spPr>
            <a:xfrm>
              <a:off x="1057193" y="4877535"/>
              <a:ext cx="2165499" cy="666351"/>
            </a:xfrm>
            <a:prstGeom prst="roundRect">
              <a:avLst>
                <a:gd fmla="val 16667" name="adj"/>
              </a:avLst>
            </a:prstGeom>
            <a:solidFill>
              <a:srgbClr val="CCC0D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Calibri"/>
                  <a:ea typeface="Calibri"/>
                  <a:cs typeface="Calibri"/>
                  <a:sym typeface="Calibri"/>
                </a:rPr>
                <a:t>Longueur totale des pistes cyclables </a:t>
              </a:r>
              <a:endParaRPr b="1" sz="1800">
                <a:solidFill>
                  <a:schemeClr val="lt1"/>
                </a:solidFill>
                <a:latin typeface="Calibri"/>
                <a:ea typeface="Calibri"/>
                <a:cs typeface="Calibri"/>
                <a:sym typeface="Calibri"/>
              </a:endParaRPr>
            </a:p>
          </p:txBody>
        </p:sp>
      </p:grpSp>
      <p:sp>
        <p:nvSpPr>
          <p:cNvPr id="279" name="Google Shape;279;p16"/>
          <p:cNvSpPr txBox="1"/>
          <p:nvPr/>
        </p:nvSpPr>
        <p:spPr>
          <a:xfrm>
            <a:off x="1127047" y="4964850"/>
            <a:ext cx="837089"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300 </a:t>
            </a:r>
            <a:r>
              <a:rPr lang="en-US" sz="2000">
                <a:solidFill>
                  <a:schemeClr val="dk1"/>
                </a:solidFill>
                <a:latin typeface="Calibri"/>
                <a:ea typeface="Calibri"/>
                <a:cs typeface="Calibri"/>
                <a:sym typeface="Calibri"/>
              </a:rPr>
              <a:t>m</a:t>
            </a:r>
            <a:endParaRPr baseline="30000" sz="2000" u="sng">
              <a:solidFill>
                <a:schemeClr val="dk1"/>
              </a:solidFill>
              <a:latin typeface="Calibri"/>
              <a:ea typeface="Calibri"/>
              <a:cs typeface="Calibri"/>
              <a:sym typeface="Calibri"/>
            </a:endParaRPr>
          </a:p>
        </p:txBody>
      </p:sp>
      <p:sp>
        <p:nvSpPr>
          <p:cNvPr id="280" name="Google Shape;280;p16"/>
          <p:cNvSpPr txBox="1"/>
          <p:nvPr/>
        </p:nvSpPr>
        <p:spPr>
          <a:xfrm>
            <a:off x="3548692" y="4973420"/>
            <a:ext cx="1992148"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2500 </a:t>
            </a:r>
            <a:r>
              <a:rPr lang="en-US" sz="2000">
                <a:solidFill>
                  <a:schemeClr val="dk1"/>
                </a:solidFill>
                <a:latin typeface="Calibri"/>
                <a:ea typeface="Calibri"/>
                <a:cs typeface="Calibri"/>
                <a:sym typeface="Calibri"/>
              </a:rPr>
              <a:t>habitants </a:t>
            </a:r>
            <a:endParaRPr baseline="30000" sz="2000" u="sng">
              <a:solidFill>
                <a:schemeClr val="dk1"/>
              </a:solidFill>
              <a:latin typeface="Calibri"/>
              <a:ea typeface="Calibri"/>
              <a:cs typeface="Calibri"/>
              <a:sym typeface="Calibri"/>
            </a:endParaRPr>
          </a:p>
        </p:txBody>
      </p:sp>
      <p:sp>
        <p:nvSpPr>
          <p:cNvPr id="281" name="Google Shape;281;p16"/>
          <p:cNvSpPr/>
          <p:nvPr/>
        </p:nvSpPr>
        <p:spPr>
          <a:xfrm>
            <a:off x="6308015" y="4900478"/>
            <a:ext cx="2594493" cy="523220"/>
          </a:xfrm>
          <a:prstGeom prst="rect">
            <a:avLst/>
          </a:prstGeom>
          <a:noFill/>
          <a:ln>
            <a:noFill/>
          </a:ln>
          <a:effectLst>
            <a:outerShdw blurRad="44450" algn="ctr" dir="5400000" dist="27940">
              <a:srgbClr val="000000">
                <a:alpha val="31764"/>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u="sng">
                <a:solidFill>
                  <a:srgbClr val="FF0000"/>
                </a:solidFill>
                <a:latin typeface="Calibri"/>
                <a:ea typeface="Calibri"/>
                <a:cs typeface="Calibri"/>
                <a:sym typeface="Calibri"/>
              </a:rPr>
              <a:t>0,12 </a:t>
            </a:r>
            <a:r>
              <a:rPr b="1" lang="en-US" sz="2400" u="sng">
                <a:solidFill>
                  <a:srgbClr val="FF0000"/>
                </a:solidFill>
                <a:latin typeface="Calibri"/>
                <a:ea typeface="Calibri"/>
                <a:cs typeface="Calibri"/>
                <a:sym typeface="Calibri"/>
              </a:rPr>
              <a:t>m/habitant</a:t>
            </a:r>
            <a:endParaRPr b="1" baseline="30000" sz="2400" u="sng">
              <a:solidFill>
                <a:srgbClr val="FF0000"/>
              </a:solidFill>
              <a:latin typeface="Calibri"/>
              <a:ea typeface="Calibri"/>
              <a:cs typeface="Calibri"/>
              <a:sym typeface="Calibri"/>
            </a:endParaRPr>
          </a:p>
        </p:txBody>
      </p:sp>
      <p:sp>
        <p:nvSpPr>
          <p:cNvPr id="282" name="Google Shape;282;p16"/>
          <p:cNvSpPr/>
          <p:nvPr/>
        </p:nvSpPr>
        <p:spPr>
          <a:xfrm>
            <a:off x="5769809" y="5013443"/>
            <a:ext cx="457200" cy="320064"/>
          </a:xfrm>
          <a:prstGeom prst="mathEqual">
            <a:avLst>
              <a:gd fmla="val 23520" name="adj1"/>
              <a:gd fmla="val 11760" name="adj2"/>
            </a:avLst>
          </a:prstGeom>
          <a:solidFill>
            <a:srgbClr val="C00000"/>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283" name="Google Shape;283;p16"/>
          <p:cNvSpPr/>
          <p:nvPr/>
        </p:nvSpPr>
        <p:spPr>
          <a:xfrm>
            <a:off x="2796321" y="4984862"/>
            <a:ext cx="608120" cy="377226"/>
          </a:xfrm>
          <a:prstGeom prst="mathDivide">
            <a:avLst>
              <a:gd fmla="val 23520" name="adj1"/>
              <a:gd fmla="val 5880" name="adj2"/>
              <a:gd fmla="val 11760" name="adj3"/>
            </a:avLst>
          </a:prstGeom>
          <a:solidFill>
            <a:srgbClr val="C00000"/>
          </a:solidFill>
          <a:ln>
            <a:noFill/>
          </a:ln>
          <a:effectLst>
            <a:outerShdw blurRad="44450" algn="ctr" dir="5400000" dist="27940">
              <a:srgbClr val="000000">
                <a:alpha val="31764"/>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p17"/>
          <p:cNvSpPr txBox="1"/>
          <p:nvPr>
            <p:ph idx="1" type="body"/>
          </p:nvPr>
        </p:nvSpPr>
        <p:spPr>
          <a:xfrm>
            <a:off x="268224" y="1600201"/>
            <a:ext cx="8418576" cy="4152112"/>
          </a:xfrm>
          <a:prstGeom prst="rect">
            <a:avLst/>
          </a:prstGeom>
          <a:noFill/>
          <a:ln>
            <a:noFill/>
          </a:ln>
        </p:spPr>
        <p:txBody>
          <a:bodyPr anchorCtr="0" anchor="t" bIns="45700" lIns="91425" spcFirstLastPara="1" rIns="91425" wrap="square" tIns="45700">
            <a:normAutofit/>
          </a:bodyPr>
          <a:lstStyle/>
          <a:p>
            <a:pPr indent="0" lvl="0" marL="0" marR="0" rtl="0" algn="ctr">
              <a:spcBef>
                <a:spcPts val="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EXERCICE PHYSIQUE</a:t>
            </a:r>
            <a:endParaRPr b="0" i="0" sz="2400" u="none" cap="none" strike="noStrike">
              <a:solidFill>
                <a:schemeClr val="dk1"/>
              </a:solidFill>
              <a:latin typeface="Calibri"/>
              <a:ea typeface="Calibri"/>
              <a:cs typeface="Calibri"/>
              <a:sym typeface="Calibri"/>
            </a:endParaRPr>
          </a:p>
        </p:txBody>
      </p:sp>
      <p:sp>
        <p:nvSpPr>
          <p:cNvPr id="289" name="Google Shape;289;p17"/>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F.2.3 - RÉSEAU CYCLABLE</a:t>
            </a:r>
            <a:endParaRPr b="1" sz="2800">
              <a:solidFill>
                <a:srgbClr val="00B050"/>
              </a:solidFill>
            </a:endParaRPr>
          </a:p>
        </p:txBody>
      </p:sp>
      <p:sp>
        <p:nvSpPr>
          <p:cNvPr id="290" name="Google Shape;290;p17"/>
          <p:cNvSpPr txBox="1"/>
          <p:nvPr>
            <p:ph idx="12" type="sldNum"/>
          </p:nvPr>
        </p:nvSpPr>
        <p:spPr>
          <a:xfrm>
            <a:off x="7010400" y="6564580"/>
            <a:ext cx="2133600" cy="29342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 name="Shape 294"/>
        <p:cNvGrpSpPr/>
        <p:nvPr/>
      </p:nvGrpSpPr>
      <p:grpSpPr>
        <a:xfrm>
          <a:off x="0" y="0"/>
          <a:ext cx="0" cy="0"/>
          <a:chOff x="0" y="0"/>
          <a:chExt cx="0" cy="0"/>
        </a:xfrm>
      </p:grpSpPr>
      <p:sp>
        <p:nvSpPr>
          <p:cNvPr id="295" name="Google Shape;295;p18"/>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96" name="Google Shape;296;p18"/>
          <p:cNvSpPr txBox="1"/>
          <p:nvPr>
            <p:ph idx="1" type="body"/>
          </p:nvPr>
        </p:nvSpPr>
        <p:spPr>
          <a:xfrm>
            <a:off x="174661" y="1009204"/>
            <a:ext cx="8894911" cy="105041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b="0" i="0" lang="en-US" sz="2400" u="none" cap="none" strike="noStrike">
                <a:solidFill>
                  <a:schemeClr val="dk1"/>
                </a:solidFill>
                <a:latin typeface="Calibri"/>
                <a:ea typeface="Calibri"/>
                <a:cs typeface="Calibri"/>
                <a:sym typeface="Calibri"/>
              </a:rPr>
              <a:t>Dans un quartier existant, la population totale est de 500 habitants.</a:t>
            </a:r>
            <a:endParaRPr b="0" i="0" sz="2400" u="none" cap="none" strike="noStrike">
              <a:solidFill>
                <a:schemeClr val="dk1"/>
              </a:solidFill>
              <a:latin typeface="Calibri"/>
              <a:ea typeface="Calibri"/>
              <a:cs typeface="Calibri"/>
              <a:sym typeface="Calibri"/>
            </a:endParaRPr>
          </a:p>
          <a:p>
            <a:pPr indent="0" lvl="0" marL="0" marR="0" rtl="0" algn="l">
              <a:spcBef>
                <a:spcPts val="480"/>
              </a:spcBef>
              <a:spcAft>
                <a:spcPts val="0"/>
              </a:spcAft>
              <a:buClr>
                <a:schemeClr val="dk1"/>
              </a:buClr>
              <a:buSzPts val="2400"/>
              <a:buFont typeface="Arial"/>
              <a:buNone/>
            </a:pPr>
            <a:r>
              <a:rPr b="0" i="0" lang="en-US" sz="2400" u="none" cap="none" strike="noStrike">
                <a:solidFill>
                  <a:schemeClr val="dk1"/>
                </a:solidFill>
                <a:latin typeface="Calibri"/>
                <a:ea typeface="Calibri"/>
                <a:cs typeface="Calibri"/>
                <a:sym typeface="Calibri"/>
              </a:rPr>
              <a:t>Il y a une piste cyclable séparée des routes de circulation qui traverse le quartier, d'une longueur totale de 40 m, et une piste cyclable de </a:t>
            </a:r>
            <a:endParaRPr b="0" i="0" sz="2400" u="none" cap="none" strike="noStrike">
              <a:solidFill>
                <a:schemeClr val="dk1"/>
              </a:solidFill>
              <a:latin typeface="Calibri"/>
              <a:ea typeface="Calibri"/>
              <a:cs typeface="Calibri"/>
              <a:sym typeface="Calibri"/>
            </a:endParaRPr>
          </a:p>
          <a:p>
            <a:pPr indent="0" lvl="0" marL="0" marR="0" rtl="0" algn="l">
              <a:spcBef>
                <a:spcPts val="480"/>
              </a:spcBef>
              <a:spcAft>
                <a:spcPts val="0"/>
              </a:spcAft>
              <a:buClr>
                <a:schemeClr val="dk1"/>
              </a:buClr>
              <a:buSzPts val="2400"/>
              <a:buFont typeface="Arial"/>
              <a:buNone/>
            </a:pPr>
            <a:r>
              <a:rPr b="0" i="0" lang="en-US" sz="2400" u="none" cap="none" strike="noStrike">
                <a:solidFill>
                  <a:schemeClr val="dk1"/>
                </a:solidFill>
                <a:latin typeface="Calibri"/>
                <a:ea typeface="Calibri"/>
                <a:cs typeface="Calibri"/>
                <a:sym typeface="Calibri"/>
              </a:rPr>
              <a:t>30 m qui fait partie d'un espace partagé</a:t>
            </a:r>
            <a:endParaRPr b="0" i="1" sz="2400" u="none" cap="none" strike="noStrike">
              <a:solidFill>
                <a:schemeClr val="dk1"/>
              </a:solidFill>
              <a:latin typeface="Calibri"/>
              <a:ea typeface="Calibri"/>
              <a:cs typeface="Calibri"/>
              <a:sym typeface="Calibri"/>
            </a:endParaRPr>
          </a:p>
          <a:p>
            <a:pPr indent="0" lvl="0" marL="0" marR="0" rtl="0" algn="l">
              <a:spcBef>
                <a:spcPts val="480"/>
              </a:spcBef>
              <a:spcAft>
                <a:spcPts val="0"/>
              </a:spcAft>
              <a:buClr>
                <a:schemeClr val="dk1"/>
              </a:buClr>
              <a:buSzPts val="2400"/>
              <a:buFont typeface="Arial"/>
              <a:buNone/>
            </a:pPr>
            <a:r>
              <a:t/>
            </a:r>
            <a:endParaRPr b="0" i="1" sz="2400" u="none" cap="none" strike="noStrike">
              <a:solidFill>
                <a:schemeClr val="dk1"/>
              </a:solidFill>
              <a:latin typeface="Calibri"/>
              <a:ea typeface="Calibri"/>
              <a:cs typeface="Calibri"/>
              <a:sym typeface="Calibri"/>
            </a:endParaRPr>
          </a:p>
          <a:p>
            <a:pPr indent="0" lvl="0" marL="0" marR="0" rtl="0" algn="ctr">
              <a:spcBef>
                <a:spcPts val="480"/>
              </a:spcBef>
              <a:spcAft>
                <a:spcPts val="0"/>
              </a:spcAft>
              <a:buClr>
                <a:schemeClr val="dk1"/>
              </a:buClr>
              <a:buSzPts val="2400"/>
              <a:buFont typeface="Arial"/>
              <a:buNone/>
            </a:pPr>
            <a:r>
              <a:t/>
            </a:r>
            <a:endParaRPr b="0" i="1" sz="2400" u="none" cap="none" strike="noStrike">
              <a:solidFill>
                <a:schemeClr val="dk1"/>
              </a:solidFill>
              <a:latin typeface="Calibri"/>
              <a:ea typeface="Calibri"/>
              <a:cs typeface="Calibri"/>
              <a:sym typeface="Calibri"/>
            </a:endParaRPr>
          </a:p>
          <a:p>
            <a:pPr indent="0" lvl="0" marL="0" marR="0" rtl="0" algn="ctr">
              <a:spcBef>
                <a:spcPts val="480"/>
              </a:spcBef>
              <a:spcAft>
                <a:spcPts val="0"/>
              </a:spcAft>
              <a:buClr>
                <a:schemeClr val="dk1"/>
              </a:buClr>
              <a:buSzPts val="2400"/>
              <a:buFont typeface="Arial"/>
              <a:buNone/>
            </a:pPr>
            <a:r>
              <a:t/>
            </a:r>
            <a:endParaRPr b="0" i="1" sz="2400" u="none" cap="none" strike="noStrike">
              <a:solidFill>
                <a:schemeClr val="dk1"/>
              </a:solidFill>
              <a:latin typeface="Calibri"/>
              <a:ea typeface="Calibri"/>
              <a:cs typeface="Calibri"/>
              <a:sym typeface="Calibri"/>
            </a:endParaRPr>
          </a:p>
          <a:p>
            <a:pPr indent="0" lvl="0" marL="0" marR="0" rtl="0" algn="ctr">
              <a:spcBef>
                <a:spcPts val="480"/>
              </a:spcBef>
              <a:spcAft>
                <a:spcPts val="0"/>
              </a:spcAft>
              <a:buClr>
                <a:schemeClr val="dk1"/>
              </a:buClr>
              <a:buSzPts val="2400"/>
              <a:buFont typeface="Arial"/>
              <a:buNone/>
            </a:pPr>
            <a:r>
              <a:t/>
            </a:r>
            <a:endParaRPr b="0" i="1" sz="2400" u="none" cap="none" strike="noStrike">
              <a:solidFill>
                <a:schemeClr val="dk1"/>
              </a:solidFill>
              <a:latin typeface="Calibri"/>
              <a:ea typeface="Calibri"/>
              <a:cs typeface="Calibri"/>
              <a:sym typeface="Calibri"/>
            </a:endParaRPr>
          </a:p>
        </p:txBody>
      </p:sp>
      <p:sp>
        <p:nvSpPr>
          <p:cNvPr id="297" name="Google Shape;297;p18"/>
          <p:cNvSpPr txBox="1"/>
          <p:nvPr>
            <p:ph type="title"/>
          </p:nvPr>
        </p:nvSpPr>
        <p:spPr>
          <a:xfrm>
            <a:off x="0" y="-10633"/>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F.2.3 - RÉSEAU CYCLABLE</a:t>
            </a:r>
            <a:endParaRPr b="1" sz="2800">
              <a:solidFill>
                <a:srgbClr val="00B050"/>
              </a:solidFill>
            </a:endParaRPr>
          </a:p>
        </p:txBody>
      </p:sp>
      <p:grpSp>
        <p:nvGrpSpPr>
          <p:cNvPr id="298" name="Google Shape;298;p18"/>
          <p:cNvGrpSpPr/>
          <p:nvPr/>
        </p:nvGrpSpPr>
        <p:grpSpPr>
          <a:xfrm>
            <a:off x="365076" y="4211884"/>
            <a:ext cx="8514080" cy="986842"/>
            <a:chOff x="457200" y="4911969"/>
            <a:chExt cx="8514080" cy="986842"/>
          </a:xfrm>
        </p:grpSpPr>
        <p:sp>
          <p:nvSpPr>
            <p:cNvPr id="299" name="Google Shape;299;p18"/>
            <p:cNvSpPr txBox="1"/>
            <p:nvPr/>
          </p:nvSpPr>
          <p:spPr>
            <a:xfrm>
              <a:off x="457200" y="4911969"/>
              <a:ext cx="8514080" cy="986842"/>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r">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Calculer la longueur totale des pistes cyclables dans la zone par habitant</a:t>
              </a:r>
              <a:r>
                <a:rPr lang="en-US" sz="2000">
                  <a:solidFill>
                    <a:schemeClr val="dk1"/>
                  </a:solidFill>
                  <a:latin typeface="Calibri"/>
                  <a:ea typeface="Calibri"/>
                  <a:cs typeface="Calibri"/>
                  <a:sym typeface="Calibri"/>
                </a:rPr>
                <a:t>.</a:t>
              </a:r>
              <a:endParaRPr b="1" sz="2000">
                <a:solidFill>
                  <a:schemeClr val="dk1"/>
                </a:solidFill>
                <a:latin typeface="Calibri"/>
                <a:ea typeface="Calibri"/>
                <a:cs typeface="Calibri"/>
                <a:sym typeface="Calibri"/>
              </a:endParaRPr>
            </a:p>
          </p:txBody>
        </p:sp>
        <p:pic>
          <p:nvPicPr>
            <p:cNvPr id="300" name="Google Shape;300;p18"/>
            <p:cNvPicPr preferRelativeResize="0"/>
            <p:nvPr/>
          </p:nvPicPr>
          <p:blipFill rotWithShape="1">
            <a:blip r:embed="rId3">
              <a:alphaModFix/>
            </a:blip>
            <a:srcRect b="0" l="0" r="0" t="0"/>
            <a:stretch/>
          </p:blipFill>
          <p:spPr>
            <a:xfrm>
              <a:off x="573888" y="5105102"/>
              <a:ext cx="623565" cy="600576"/>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graphicFrame>
        <p:nvGraphicFramePr>
          <p:cNvPr id="82" name="Google Shape;82;p2"/>
          <p:cNvGraphicFramePr/>
          <p:nvPr/>
        </p:nvGraphicFramePr>
        <p:xfrm>
          <a:off x="487326" y="1504863"/>
          <a:ext cx="3000000" cy="3000000"/>
        </p:xfrm>
        <a:graphic>
          <a:graphicData uri="http://schemas.openxmlformats.org/drawingml/2006/table">
            <a:tbl>
              <a:tblPr bandRow="1" firstRow="1">
                <a:noFill/>
                <a:tableStyleId>{22AC9197-1054-4B3F-913F-FB8232613EFD}</a:tableStyleId>
              </a:tblPr>
              <a:tblGrid>
                <a:gridCol w="4084675"/>
                <a:gridCol w="4084675"/>
              </a:tblGrid>
              <a:tr h="370850">
                <a:tc gridSpan="2">
                  <a:txBody>
                    <a:bodyPr/>
                    <a:lstStyle/>
                    <a:p>
                      <a:pPr indent="0" lvl="0" marL="0" marR="0" rtl="0" algn="ctr">
                        <a:spcBef>
                          <a:spcPts val="0"/>
                        </a:spcBef>
                        <a:spcAft>
                          <a:spcPts val="0"/>
                        </a:spcAft>
                        <a:buNone/>
                      </a:pPr>
                      <a:r>
                        <a:rPr b="1" i="0" lang="en-US" sz="2800" u="none" cap="none" strike="noStrike"/>
                        <a:t>F.2.3 - RÉSEAU CYCLABLE</a:t>
                      </a:r>
                      <a:endParaRPr b="1" i="0" sz="2800" u="none" cap="none" strike="sngStrike">
                        <a:solidFill>
                          <a:srgbClr val="FF0000"/>
                        </a:solidFill>
                      </a:endParaRPr>
                    </a:p>
                  </a:txBody>
                  <a:tcPr marT="45725" marB="45725" marR="91450" marL="91450"/>
                </a:tc>
                <a:tc hMerge="1"/>
              </a:tr>
              <a:tr h="370850">
                <a:tc>
                  <a:txBody>
                    <a:bodyPr/>
                    <a:lstStyle/>
                    <a:p>
                      <a:pPr indent="0" lvl="0" marL="0" marR="0" rtl="0" algn="ctr">
                        <a:spcBef>
                          <a:spcPts val="0"/>
                        </a:spcBef>
                        <a:spcAft>
                          <a:spcPts val="0"/>
                        </a:spcAft>
                        <a:buNone/>
                      </a:pPr>
                      <a:r>
                        <a:rPr lang="en-US" sz="2200"/>
                        <a:t>THEME</a:t>
                      </a:r>
                      <a:endParaRPr b="1" sz="2200" u="none" cap="none" strike="noStrike"/>
                    </a:p>
                  </a:txBody>
                  <a:tcPr marT="45725" marB="45725" marR="91450" marL="91450"/>
                </a:tc>
                <a:tc>
                  <a:txBody>
                    <a:bodyPr/>
                    <a:lstStyle/>
                    <a:p>
                      <a:pPr indent="0" lvl="0" marL="0" marR="0" rtl="0" algn="ctr">
                        <a:spcBef>
                          <a:spcPts val="0"/>
                        </a:spcBef>
                        <a:spcAft>
                          <a:spcPts val="0"/>
                        </a:spcAft>
                        <a:buNone/>
                      </a:pPr>
                      <a:r>
                        <a:rPr lang="en-US" sz="2200" u="none" cap="none" strike="noStrike"/>
                        <a:t>CATÉGORIE</a:t>
                      </a:r>
                      <a:endParaRPr b="1" sz="2200" u="none" cap="none" strike="noStrike"/>
                    </a:p>
                  </a:txBody>
                  <a:tcPr marT="45725" marB="45725" marR="91450" marL="91450"/>
                </a:tc>
              </a:tr>
              <a:tr h="370850">
                <a:tc>
                  <a:txBody>
                    <a:bodyPr/>
                    <a:lstStyle/>
                    <a:p>
                      <a:pPr indent="0" lvl="0" marL="0" marR="0" rtl="0" algn="ctr">
                        <a:spcBef>
                          <a:spcPts val="0"/>
                        </a:spcBef>
                        <a:spcAft>
                          <a:spcPts val="0"/>
                        </a:spcAft>
                        <a:buNone/>
                      </a:pPr>
                      <a:r>
                        <a:rPr lang="en-US" sz="1800" u="none" cap="none" strike="noStrike"/>
                        <a:t>F. Transports et mobilité</a:t>
                      </a:r>
                      <a:endParaRPr sz="1800" u="none" cap="none" strike="noStrike"/>
                    </a:p>
                  </a:txBody>
                  <a:tcPr marT="45725" marB="45725" marR="91450" marL="91450" anchor="ctr"/>
                </a:tc>
                <a:tc>
                  <a:txBody>
                    <a:bodyPr/>
                    <a:lstStyle/>
                    <a:p>
                      <a:pPr indent="0" lvl="0" marL="0" marR="0" rtl="0" algn="ctr">
                        <a:spcBef>
                          <a:spcPts val="0"/>
                        </a:spcBef>
                        <a:spcAft>
                          <a:spcPts val="0"/>
                        </a:spcAft>
                        <a:buNone/>
                      </a:pPr>
                      <a:r>
                        <a:rPr lang="en-US" sz="1800" u="none" cap="none" strike="noStrike"/>
                        <a:t>F.2. Mobilité verte</a:t>
                      </a:r>
                      <a:endParaRPr sz="1800" u="none" cap="none" strike="noStrike"/>
                    </a:p>
                  </a:txBody>
                  <a:tcPr marT="45725" marB="45725" marR="91450" marL="91450" anchor="ctr"/>
                </a:tc>
              </a:tr>
            </a:tbl>
          </a:graphicData>
        </a:graphic>
      </p:graphicFrame>
      <p:sp>
        <p:nvSpPr>
          <p:cNvPr id="83" name="Google Shape;83;p2"/>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t>F.2.3 - RÉSEAU CYCLABLE</a:t>
            </a:r>
            <a:endParaRPr b="1" sz="2800">
              <a:solidFill>
                <a:srgbClr val="00B050"/>
              </a:solidFill>
            </a:endParaRPr>
          </a:p>
        </p:txBody>
      </p:sp>
      <p:sp>
        <p:nvSpPr>
          <p:cNvPr id="84" name="Google Shape;84;p2"/>
          <p:cNvSpPr txBox="1"/>
          <p:nvPr>
            <p:ph idx="12" type="sldNum"/>
          </p:nvPr>
        </p:nvSpPr>
        <p:spPr>
          <a:xfrm>
            <a:off x="6965375" y="6564580"/>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85" name="Google Shape;85;p2"/>
          <p:cNvPicPr preferRelativeResize="0"/>
          <p:nvPr/>
        </p:nvPicPr>
        <p:blipFill rotWithShape="1">
          <a:blip r:embed="rId3">
            <a:alphaModFix/>
          </a:blip>
          <a:srcRect b="0" l="0" r="0" t="0"/>
          <a:stretch/>
        </p:blipFill>
        <p:spPr>
          <a:xfrm>
            <a:off x="1554979" y="3553689"/>
            <a:ext cx="4135741" cy="1515460"/>
          </a:xfrm>
          <a:prstGeom prst="roundRect">
            <a:avLst>
              <a:gd fmla="val 16667" name="adj"/>
            </a:avLst>
          </a:prstGeom>
          <a:noFill/>
          <a:ln>
            <a:noFill/>
          </a:ln>
          <a:effectLst>
            <a:outerShdw blurRad="76200" rotWithShape="0" algn="tl" dir="7800000" dist="38100">
              <a:srgbClr val="000000">
                <a:alpha val="40000"/>
              </a:srgbClr>
            </a:outerShdw>
          </a:effectLst>
        </p:spPr>
      </p:pic>
      <p:pic>
        <p:nvPicPr>
          <p:cNvPr id="86" name="Google Shape;86;p2"/>
          <p:cNvPicPr preferRelativeResize="0"/>
          <p:nvPr/>
        </p:nvPicPr>
        <p:blipFill rotWithShape="1">
          <a:blip r:embed="rId4">
            <a:alphaModFix/>
          </a:blip>
          <a:srcRect b="0" l="0" r="0" t="0"/>
          <a:stretch/>
        </p:blipFill>
        <p:spPr>
          <a:xfrm>
            <a:off x="5980439" y="3553689"/>
            <a:ext cx="1058814" cy="1515460"/>
          </a:xfrm>
          <a:prstGeom prst="roundRect">
            <a:avLst>
              <a:gd fmla="val 16667" name="adj"/>
            </a:avLst>
          </a:prstGeom>
          <a:noFill/>
          <a:ln>
            <a:noFill/>
          </a:ln>
          <a:effectLst>
            <a:outerShdw blurRad="76200" rotWithShape="0" algn="tl" dir="7800000" dist="38100">
              <a:srgbClr val="000000">
                <a:alpha val="40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F.2.3 - RÉSEAU CYCLABLE</a:t>
            </a:r>
            <a:endParaRPr sz="2800"/>
          </a:p>
        </p:txBody>
      </p:sp>
      <p:sp>
        <p:nvSpPr>
          <p:cNvPr id="92" name="Google Shape;92;p3"/>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93" name="Google Shape;93;p3"/>
          <p:cNvSpPr txBox="1"/>
          <p:nvPr/>
        </p:nvSpPr>
        <p:spPr>
          <a:xfrm>
            <a:off x="351692" y="754966"/>
            <a:ext cx="8229600" cy="60712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CONTEXTE</a:t>
            </a:r>
            <a:r>
              <a:rPr b="1" lang="en-US" sz="2400">
                <a:solidFill>
                  <a:schemeClr val="dk1"/>
                </a:solidFill>
                <a:latin typeface="Calibri"/>
                <a:ea typeface="Calibri"/>
                <a:cs typeface="Calibri"/>
                <a:sym typeface="Calibri"/>
              </a:rPr>
              <a:t> </a:t>
            </a:r>
            <a:endParaRPr/>
          </a:p>
          <a:p>
            <a:pPr indent="0" lvl="0" marL="0" marR="0" rtl="0" algn="ctr">
              <a:spcBef>
                <a:spcPts val="480"/>
              </a:spcBef>
              <a:spcAft>
                <a:spcPts val="0"/>
              </a:spcAft>
              <a:buClr>
                <a:schemeClr val="dk1"/>
              </a:buClr>
              <a:buSzPts val="2400"/>
              <a:buFont typeface="Arial"/>
              <a:buNone/>
            </a:pPr>
            <a:r>
              <a:t/>
            </a:r>
            <a:endParaRPr b="1" i="1" sz="2400">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sz="1000">
              <a:solidFill>
                <a:schemeClr val="dk1"/>
              </a:solidFill>
              <a:latin typeface="Calibri"/>
              <a:ea typeface="Calibri"/>
              <a:cs typeface="Calibri"/>
              <a:sym typeface="Calibri"/>
            </a:endParaRPr>
          </a:p>
        </p:txBody>
      </p:sp>
      <p:sp>
        <p:nvSpPr>
          <p:cNvPr id="94" name="Google Shape;94;p3"/>
          <p:cNvSpPr/>
          <p:nvPr/>
        </p:nvSpPr>
        <p:spPr>
          <a:xfrm>
            <a:off x="314189" y="1215440"/>
            <a:ext cx="8562513"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L'objectif de la politique de mobilité verte est de « réduire l'impact environnemental de la mobilité en termes d'émissions de gaz à effet de serre (GES), de pollution atmosphérique et de bruit ».</a:t>
            </a:r>
            <a:endParaRPr sz="1800">
              <a:solidFill>
                <a:schemeClr val="dk1"/>
              </a:solidFill>
              <a:latin typeface="Calibri"/>
              <a:ea typeface="Calibri"/>
              <a:cs typeface="Calibri"/>
              <a:sym typeface="Calibri"/>
            </a:endParaRPr>
          </a:p>
        </p:txBody>
      </p:sp>
      <p:grpSp>
        <p:nvGrpSpPr>
          <p:cNvPr id="95" name="Google Shape;95;p3"/>
          <p:cNvGrpSpPr/>
          <p:nvPr/>
        </p:nvGrpSpPr>
        <p:grpSpPr>
          <a:xfrm>
            <a:off x="6790309" y="2197776"/>
            <a:ext cx="1896491" cy="571500"/>
            <a:chOff x="6837472" y="2834206"/>
            <a:chExt cx="1896491" cy="571500"/>
          </a:xfrm>
        </p:grpSpPr>
        <p:pic>
          <p:nvPicPr>
            <p:cNvPr id="96" name="Google Shape;96;p3"/>
            <p:cNvPicPr preferRelativeResize="0"/>
            <p:nvPr/>
          </p:nvPicPr>
          <p:blipFill rotWithShape="1">
            <a:blip r:embed="rId3">
              <a:alphaModFix/>
            </a:blip>
            <a:srcRect b="0" l="0" r="0" t="0"/>
            <a:stretch/>
          </p:blipFill>
          <p:spPr>
            <a:xfrm>
              <a:off x="6837472" y="2834206"/>
              <a:ext cx="571500" cy="571500"/>
            </a:xfrm>
            <a:prstGeom prst="rect">
              <a:avLst/>
            </a:prstGeom>
            <a:noFill/>
            <a:ln>
              <a:noFill/>
            </a:ln>
          </p:spPr>
        </p:pic>
        <p:pic>
          <p:nvPicPr>
            <p:cNvPr id="97" name="Google Shape;97;p3"/>
            <p:cNvPicPr preferRelativeResize="0"/>
            <p:nvPr/>
          </p:nvPicPr>
          <p:blipFill rotWithShape="1">
            <a:blip r:embed="rId4">
              <a:alphaModFix/>
            </a:blip>
            <a:srcRect b="0" l="0" r="0" t="0"/>
            <a:stretch/>
          </p:blipFill>
          <p:spPr>
            <a:xfrm>
              <a:off x="7508845" y="2834206"/>
              <a:ext cx="571500" cy="571500"/>
            </a:xfrm>
            <a:prstGeom prst="rect">
              <a:avLst/>
            </a:prstGeom>
            <a:noFill/>
            <a:ln>
              <a:noFill/>
            </a:ln>
          </p:spPr>
        </p:pic>
        <p:pic>
          <p:nvPicPr>
            <p:cNvPr id="98" name="Google Shape;98;p3"/>
            <p:cNvPicPr preferRelativeResize="0"/>
            <p:nvPr/>
          </p:nvPicPr>
          <p:blipFill rotWithShape="1">
            <a:blip r:embed="rId5">
              <a:alphaModFix/>
            </a:blip>
            <a:srcRect b="0" l="0" r="0" t="0"/>
            <a:stretch/>
          </p:blipFill>
          <p:spPr>
            <a:xfrm>
              <a:off x="8162463" y="2834206"/>
              <a:ext cx="571500" cy="571500"/>
            </a:xfrm>
            <a:prstGeom prst="rect">
              <a:avLst/>
            </a:prstGeom>
            <a:noFill/>
            <a:ln>
              <a:noFill/>
            </a:ln>
          </p:spPr>
        </p:pic>
      </p:grpSp>
      <p:sp>
        <p:nvSpPr>
          <p:cNvPr id="99" name="Google Shape;99;p3"/>
          <p:cNvSpPr/>
          <p:nvPr/>
        </p:nvSpPr>
        <p:spPr>
          <a:xfrm>
            <a:off x="290743" y="2057030"/>
            <a:ext cx="6499566"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L'objectif Mobilité verte propose trois sous-objectifs pour chacune des trois dimensions clés : l'atténuation du changement climatique, la pollution atmosphérique et la pollution sonore.</a:t>
            </a:r>
            <a:endParaRPr b="0" i="0" sz="1800">
              <a:solidFill>
                <a:schemeClr val="dk1"/>
              </a:solidFill>
              <a:latin typeface="Calibri"/>
              <a:ea typeface="Calibri"/>
              <a:cs typeface="Calibri"/>
              <a:sym typeface="Calibri"/>
            </a:endParaRPr>
          </a:p>
        </p:txBody>
      </p:sp>
      <p:sp>
        <p:nvSpPr>
          <p:cNvPr id="100" name="Google Shape;100;p3"/>
          <p:cNvSpPr/>
          <p:nvPr/>
        </p:nvSpPr>
        <p:spPr>
          <a:xfrm>
            <a:off x="297201" y="2874853"/>
            <a:ext cx="8692445" cy="34163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Selon le Rapport mondial d'ONU Environnement sur la marche et le cyclisme (2016), jusqu'à 60 % des voyages en ville sont effectués à vélo dans les villes chinoises, tandis que dans les villes africaines, la part est plus proche de 5 %. </a:t>
            </a:r>
            <a:endParaRPr sz="11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Le passage d'une voiture à une bicyclette permet d'économiser 150 g de CO</a:t>
            </a:r>
            <a:r>
              <a:rPr baseline="-25000" lang="en-US" sz="1800">
                <a:solidFill>
                  <a:schemeClr val="dk1"/>
                </a:solidFill>
                <a:latin typeface="Calibri"/>
                <a:ea typeface="Calibri"/>
                <a:cs typeface="Calibri"/>
                <a:sym typeface="Calibri"/>
              </a:rPr>
              <a:t>2</a:t>
            </a:r>
            <a:r>
              <a:rPr lang="en-US" sz="1800">
                <a:solidFill>
                  <a:schemeClr val="dk1"/>
                </a:solidFill>
                <a:latin typeface="Calibri"/>
                <a:ea typeface="Calibri"/>
                <a:cs typeface="Calibri"/>
                <a:sym typeface="Calibri"/>
              </a:rPr>
              <a:t> par kilomètre. Chaque 7 km à vélo permettra d'économiser 1 kilogramme de CO</a:t>
            </a:r>
            <a:r>
              <a:rPr baseline="-25000" lang="en-US" sz="1800">
                <a:solidFill>
                  <a:schemeClr val="dk1"/>
                </a:solidFill>
                <a:latin typeface="Calibri"/>
                <a:ea typeface="Calibri"/>
                <a:cs typeface="Calibri"/>
                <a:sym typeface="Calibri"/>
              </a:rPr>
              <a:t>2</a:t>
            </a:r>
            <a:r>
              <a:rPr lang="en-US" sz="1800">
                <a:solidFill>
                  <a:schemeClr val="dk1"/>
                </a:solidFill>
                <a:latin typeface="Calibri"/>
                <a:ea typeface="Calibri"/>
                <a:cs typeface="Calibri"/>
                <a:sym typeface="Calibri"/>
              </a:rPr>
              <a:t> par rapport à la même distance parcourue en voiture. En cinq ans, les Néerlandais ont évité 1,41 million de tonnes de CO</a:t>
            </a:r>
            <a:r>
              <a:rPr baseline="-25000" lang="en-US" sz="1800">
                <a:solidFill>
                  <a:schemeClr val="dk1"/>
                </a:solidFill>
                <a:latin typeface="Calibri"/>
                <a:ea typeface="Calibri"/>
                <a:cs typeface="Calibri"/>
                <a:sym typeface="Calibri"/>
              </a:rPr>
              <a:t>2</a:t>
            </a:r>
            <a:r>
              <a:rPr lang="en-US" sz="1800">
                <a:solidFill>
                  <a:schemeClr val="dk1"/>
                </a:solidFill>
                <a:latin typeface="Calibri"/>
                <a:ea typeface="Calibri"/>
                <a:cs typeface="Calibri"/>
                <a:sym typeface="Calibri"/>
              </a:rPr>
              <a:t> chaque année grâce au cyclisme, économisant l'équivalent de 54,4 millions d'arbres plantés chaque année.</a:t>
            </a:r>
            <a:endParaRPr sz="12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En Europe, pour les courts trajets de moins de 5 km, la part du cyclisme varie de 12% (Finlande) à 39% (Pays-Bas). La longueur moyenne du trajet à vélo est d'environ 3 km dans la plupart des pays européens.</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4"/>
          <p:cNvSpPr txBox="1"/>
          <p:nvPr>
            <p:ph type="title"/>
          </p:nvPr>
        </p:nvSpPr>
        <p:spPr>
          <a:xfrm>
            <a:off x="0" y="-10633"/>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F.2.3 - RÉSEAU CYCLABLE</a:t>
            </a:r>
            <a:endParaRPr sz="2800"/>
          </a:p>
        </p:txBody>
      </p:sp>
      <p:sp>
        <p:nvSpPr>
          <p:cNvPr id="106" name="Google Shape;106;p4"/>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07" name="Google Shape;107;p4"/>
          <p:cNvSpPr txBox="1"/>
          <p:nvPr/>
        </p:nvSpPr>
        <p:spPr>
          <a:xfrm>
            <a:off x="457200" y="1036320"/>
            <a:ext cx="8229600" cy="607129"/>
          </a:xfrm>
          <a:prstGeom prst="rect">
            <a:avLst/>
          </a:prstGeom>
          <a:noFill/>
          <a:ln>
            <a:noFill/>
          </a:ln>
        </p:spPr>
        <p:txBody>
          <a:bodyPr anchorCtr="0" anchor="t" bIns="45700" lIns="91425" spcFirstLastPara="1" rIns="91425" wrap="square" tIns="45700">
            <a:noAutofit/>
          </a:bodyPr>
          <a:lstStyle/>
          <a:p>
            <a:pPr indent="0" lvl="0" marL="0" marR="0" rtl="0" algn="l">
              <a:lnSpc>
                <a:spcPct val="80000"/>
              </a:lnSpc>
              <a:spcBef>
                <a:spcPts val="0"/>
              </a:spcBef>
              <a:spcAft>
                <a:spcPts val="0"/>
              </a:spcAft>
              <a:buClr>
                <a:schemeClr val="dk1"/>
              </a:buClr>
              <a:buSzPts val="1320"/>
              <a:buFont typeface="Arial"/>
              <a:buNone/>
            </a:pPr>
            <a:r>
              <a:rPr b="1" lang="en-US" sz="2220" u="sng">
                <a:solidFill>
                  <a:schemeClr val="dk1"/>
                </a:solidFill>
                <a:latin typeface="Calibri"/>
                <a:ea typeface="Calibri"/>
                <a:cs typeface="Calibri"/>
                <a:sym typeface="Calibri"/>
              </a:rPr>
              <a:t>CONTEXTE</a:t>
            </a:r>
            <a:r>
              <a:rPr b="1" lang="en-US" sz="2220">
                <a:solidFill>
                  <a:schemeClr val="dk1"/>
                </a:solidFill>
                <a:latin typeface="Calibri"/>
                <a:ea typeface="Calibri"/>
                <a:cs typeface="Calibri"/>
                <a:sym typeface="Calibri"/>
              </a:rPr>
              <a:t> </a:t>
            </a:r>
            <a:endParaRPr sz="1670"/>
          </a:p>
          <a:p>
            <a:pPr indent="0" lvl="0" marL="0" marR="0" rtl="0" algn="ctr">
              <a:lnSpc>
                <a:spcPct val="80000"/>
              </a:lnSpc>
              <a:spcBef>
                <a:spcPts val="480"/>
              </a:spcBef>
              <a:spcAft>
                <a:spcPts val="0"/>
              </a:spcAft>
              <a:buClr>
                <a:schemeClr val="dk1"/>
              </a:buClr>
              <a:buSzPts val="1320"/>
              <a:buFont typeface="Arial"/>
              <a:buNone/>
            </a:pPr>
            <a:r>
              <a:t/>
            </a:r>
            <a:endParaRPr b="1" i="1" sz="2220">
              <a:solidFill>
                <a:schemeClr val="dk1"/>
              </a:solidFill>
              <a:latin typeface="Calibri"/>
              <a:ea typeface="Calibri"/>
              <a:cs typeface="Calibri"/>
              <a:sym typeface="Calibri"/>
            </a:endParaRPr>
          </a:p>
          <a:p>
            <a:pPr indent="0" lvl="0" marL="0" marR="0" rtl="0" algn="l">
              <a:lnSpc>
                <a:spcPct val="80000"/>
              </a:lnSpc>
              <a:spcBef>
                <a:spcPts val="200"/>
              </a:spcBef>
              <a:spcAft>
                <a:spcPts val="0"/>
              </a:spcAft>
              <a:buClr>
                <a:schemeClr val="dk1"/>
              </a:buClr>
              <a:buSzPts val="550"/>
              <a:buFont typeface="Arial"/>
              <a:buNone/>
            </a:pPr>
            <a:r>
              <a:t/>
            </a:r>
            <a:endParaRPr sz="1450">
              <a:solidFill>
                <a:schemeClr val="dk1"/>
              </a:solidFill>
              <a:latin typeface="Calibri"/>
              <a:ea typeface="Calibri"/>
              <a:cs typeface="Calibri"/>
              <a:sym typeface="Calibri"/>
            </a:endParaRPr>
          </a:p>
        </p:txBody>
      </p:sp>
      <p:pic>
        <p:nvPicPr>
          <p:cNvPr id="108" name="Google Shape;108;p4"/>
          <p:cNvPicPr preferRelativeResize="0"/>
          <p:nvPr/>
        </p:nvPicPr>
        <p:blipFill rotWithShape="1">
          <a:blip r:embed="rId3">
            <a:alphaModFix/>
          </a:blip>
          <a:srcRect b="1" l="0" r="0" t="832"/>
          <a:stretch/>
        </p:blipFill>
        <p:spPr>
          <a:xfrm>
            <a:off x="1789313" y="1242873"/>
            <a:ext cx="6648450" cy="4659914"/>
          </a:xfrm>
          <a:prstGeom prst="rect">
            <a:avLst/>
          </a:prstGeom>
          <a:noFill/>
          <a:ln>
            <a:noFill/>
          </a:ln>
        </p:spPr>
      </p:pic>
      <p:sp>
        <p:nvSpPr>
          <p:cNvPr id="109" name="Google Shape;109;p4"/>
          <p:cNvSpPr/>
          <p:nvPr/>
        </p:nvSpPr>
        <p:spPr>
          <a:xfrm>
            <a:off x="359545" y="1480670"/>
            <a:ext cx="6174419"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Aperçu de l'état des stratégies nationales de l'UE en matière de cyclisme</a:t>
            </a:r>
            <a:endParaRPr sz="2000">
              <a:solidFill>
                <a:schemeClr val="dk1"/>
              </a:solidFill>
              <a:latin typeface="Calibri"/>
              <a:ea typeface="Calibri"/>
              <a:cs typeface="Calibri"/>
              <a:sym typeface="Calibri"/>
            </a:endParaRPr>
          </a:p>
        </p:txBody>
      </p:sp>
      <p:sp>
        <p:nvSpPr>
          <p:cNvPr id="110" name="Google Shape;110;p4"/>
          <p:cNvSpPr txBox="1"/>
          <p:nvPr/>
        </p:nvSpPr>
        <p:spPr>
          <a:xfrm>
            <a:off x="2200789" y="3008117"/>
            <a:ext cx="1469511" cy="289503"/>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900">
                <a:solidFill>
                  <a:schemeClr val="dk1"/>
                </a:solidFill>
                <a:latin typeface="Calibri"/>
                <a:ea typeface="Calibri"/>
                <a:cs typeface="Calibri"/>
                <a:sym typeface="Calibri"/>
              </a:rPr>
              <a:t>Stratégie nationale de cyclisme en place</a:t>
            </a:r>
            <a:endParaRPr b="1" sz="900">
              <a:solidFill>
                <a:srgbClr val="7F7F7F"/>
              </a:solidFill>
              <a:latin typeface="Arial"/>
              <a:ea typeface="Arial"/>
              <a:cs typeface="Arial"/>
              <a:sym typeface="Arial"/>
            </a:endParaRPr>
          </a:p>
        </p:txBody>
      </p:sp>
      <p:sp>
        <p:nvSpPr>
          <p:cNvPr id="111" name="Google Shape;111;p4"/>
          <p:cNvSpPr txBox="1"/>
          <p:nvPr/>
        </p:nvSpPr>
        <p:spPr>
          <a:xfrm>
            <a:off x="2156339" y="3312917"/>
            <a:ext cx="1482211" cy="42800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900">
                <a:solidFill>
                  <a:schemeClr val="dk1"/>
                </a:solidFill>
                <a:latin typeface="Calibri"/>
                <a:ea typeface="Calibri"/>
                <a:cs typeface="Calibri"/>
                <a:sym typeface="Calibri"/>
              </a:rPr>
              <a:t>Pas de stratégie nationale cycliste explicite, mais un document similaire en place</a:t>
            </a:r>
            <a:endParaRPr b="1" sz="900">
              <a:solidFill>
                <a:srgbClr val="7F7F7F"/>
              </a:solidFill>
              <a:latin typeface="Arial"/>
              <a:ea typeface="Arial"/>
              <a:cs typeface="Arial"/>
              <a:sym typeface="Arial"/>
            </a:endParaRPr>
          </a:p>
        </p:txBody>
      </p:sp>
      <p:sp>
        <p:nvSpPr>
          <p:cNvPr id="112" name="Google Shape;112;p4"/>
          <p:cNvSpPr txBox="1"/>
          <p:nvPr/>
        </p:nvSpPr>
        <p:spPr>
          <a:xfrm>
            <a:off x="2181739" y="3776467"/>
            <a:ext cx="1615561" cy="289503"/>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900">
                <a:solidFill>
                  <a:schemeClr val="dk1"/>
                </a:solidFill>
                <a:latin typeface="Calibri"/>
                <a:ea typeface="Calibri"/>
                <a:cs typeface="Calibri"/>
                <a:sym typeface="Calibri"/>
              </a:rPr>
              <a:t>Stratégie nationale de cyclisme expirée/nécessite une mise à jour</a:t>
            </a:r>
            <a:endParaRPr b="1" sz="900">
              <a:solidFill>
                <a:srgbClr val="7F7F7F"/>
              </a:solidFill>
              <a:latin typeface="Arial"/>
              <a:ea typeface="Arial"/>
              <a:cs typeface="Arial"/>
              <a:sym typeface="Arial"/>
            </a:endParaRPr>
          </a:p>
        </p:txBody>
      </p:sp>
      <p:sp>
        <p:nvSpPr>
          <p:cNvPr id="113" name="Google Shape;113;p4"/>
          <p:cNvSpPr txBox="1"/>
          <p:nvPr/>
        </p:nvSpPr>
        <p:spPr>
          <a:xfrm>
            <a:off x="2194439" y="4400550"/>
            <a:ext cx="1787011" cy="151003"/>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900">
                <a:solidFill>
                  <a:schemeClr val="dk1"/>
                </a:solidFill>
                <a:latin typeface="Calibri"/>
                <a:ea typeface="Calibri"/>
                <a:cs typeface="Calibri"/>
                <a:sym typeface="Calibri"/>
              </a:rPr>
              <a:t>Pas de Stratégie nationale de cyclisme</a:t>
            </a:r>
            <a:endParaRPr b="1" sz="900">
              <a:solidFill>
                <a:srgbClr val="7F7F7F"/>
              </a:solidFill>
              <a:latin typeface="Arial"/>
              <a:ea typeface="Arial"/>
              <a:cs typeface="Arial"/>
              <a:sym typeface="Arial"/>
            </a:endParaRPr>
          </a:p>
        </p:txBody>
      </p:sp>
      <p:sp>
        <p:nvSpPr>
          <p:cNvPr id="114" name="Google Shape;114;p4"/>
          <p:cNvSpPr txBox="1"/>
          <p:nvPr/>
        </p:nvSpPr>
        <p:spPr>
          <a:xfrm>
            <a:off x="2207139" y="4089400"/>
            <a:ext cx="1691761" cy="289503"/>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900">
                <a:solidFill>
                  <a:schemeClr val="dk1"/>
                </a:solidFill>
                <a:latin typeface="Calibri"/>
                <a:ea typeface="Calibri"/>
                <a:cs typeface="Calibri"/>
                <a:sym typeface="Calibri"/>
              </a:rPr>
              <a:t>1</a:t>
            </a:r>
            <a:r>
              <a:rPr baseline="30000" lang="en-US" sz="900">
                <a:solidFill>
                  <a:schemeClr val="dk1"/>
                </a:solidFill>
                <a:latin typeface="Calibri"/>
                <a:ea typeface="Calibri"/>
                <a:cs typeface="Calibri"/>
                <a:sym typeface="Calibri"/>
              </a:rPr>
              <a:t>ère</a:t>
            </a:r>
            <a:r>
              <a:rPr lang="en-US" sz="900">
                <a:solidFill>
                  <a:schemeClr val="dk1"/>
                </a:solidFill>
                <a:latin typeface="Calibri"/>
                <a:ea typeface="Calibri"/>
                <a:cs typeface="Calibri"/>
                <a:sym typeface="Calibri"/>
              </a:rPr>
              <a:t> Stratégie nationale de cyclisme en cours de développement</a:t>
            </a:r>
            <a:endParaRPr b="1" sz="900">
              <a:solidFill>
                <a:srgbClr val="7F7F7F"/>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F.2.3 - RÉSEAU CYCLABLE</a:t>
            </a:r>
            <a:endParaRPr sz="2800"/>
          </a:p>
        </p:txBody>
      </p:sp>
      <p:sp>
        <p:nvSpPr>
          <p:cNvPr id="120" name="Google Shape;120;p5"/>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21" name="Google Shape;121;p5"/>
          <p:cNvSpPr txBox="1"/>
          <p:nvPr/>
        </p:nvSpPr>
        <p:spPr>
          <a:xfrm>
            <a:off x="457200" y="764177"/>
            <a:ext cx="8229600" cy="60712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CONTEXTE</a:t>
            </a:r>
            <a:r>
              <a:rPr b="1" lang="en-US" sz="2400">
                <a:solidFill>
                  <a:schemeClr val="dk1"/>
                </a:solidFill>
                <a:latin typeface="Calibri"/>
                <a:ea typeface="Calibri"/>
                <a:cs typeface="Calibri"/>
                <a:sym typeface="Calibri"/>
              </a:rPr>
              <a:t> </a:t>
            </a:r>
            <a:endParaRPr/>
          </a:p>
          <a:p>
            <a:pPr indent="0" lvl="0" marL="0" marR="0" rtl="0" algn="ctr">
              <a:spcBef>
                <a:spcPts val="480"/>
              </a:spcBef>
              <a:spcAft>
                <a:spcPts val="0"/>
              </a:spcAft>
              <a:buClr>
                <a:schemeClr val="dk1"/>
              </a:buClr>
              <a:buSzPts val="2400"/>
              <a:buFont typeface="Arial"/>
              <a:buNone/>
            </a:pPr>
            <a:r>
              <a:t/>
            </a:r>
            <a:endParaRPr b="1" i="1" sz="2400">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sz="1000">
              <a:solidFill>
                <a:schemeClr val="dk1"/>
              </a:solidFill>
              <a:latin typeface="Calibri"/>
              <a:ea typeface="Calibri"/>
              <a:cs typeface="Calibri"/>
              <a:sym typeface="Calibri"/>
            </a:endParaRPr>
          </a:p>
        </p:txBody>
      </p:sp>
      <p:sp>
        <p:nvSpPr>
          <p:cNvPr id="122" name="Google Shape;122;p5"/>
          <p:cNvSpPr/>
          <p:nvPr/>
        </p:nvSpPr>
        <p:spPr>
          <a:xfrm>
            <a:off x="348659" y="1175870"/>
            <a:ext cx="8571804" cy="477053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Les transports non motorisés (marche et vélo) représentent une part importante de tous les déplacements urbains effectués dans la région Moyen-Orient et Afrique du Nord (MOAN).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200">
              <a:solidFill>
                <a:schemeClr val="dk1"/>
              </a:solidFill>
              <a:latin typeface="Calibri"/>
              <a:ea typeface="Calibri"/>
              <a:cs typeface="Calibri"/>
              <a:sym typeface="Calibri"/>
            </a:endParaRPr>
          </a:p>
          <a:p>
            <a:pPr indent="0" lvl="0" marL="627063" marR="0" rtl="0" algn="l">
              <a:spcBef>
                <a:spcPts val="0"/>
              </a:spcBef>
              <a:spcAft>
                <a:spcPts val="0"/>
              </a:spcAft>
              <a:buNone/>
            </a:pPr>
            <a:r>
              <a:rPr lang="en-US" sz="2000">
                <a:solidFill>
                  <a:schemeClr val="dk1"/>
                </a:solidFill>
                <a:latin typeface="Calibri"/>
                <a:ea typeface="Calibri"/>
                <a:cs typeface="Calibri"/>
                <a:sym typeface="Calibri"/>
              </a:rPr>
              <a:t>L'utilisation du vélo, en tant que mode de transport quotidien, dans les grandes villes tunisiennes est faible, 0,8% de la part modale à Sfax et moins de 1% à Tunis selon le rapport de la Banque Mondiale </a:t>
            </a:r>
            <a:endParaRPr/>
          </a:p>
          <a:p>
            <a:pPr indent="0" lvl="0" marL="627063" marR="0" rtl="0" algn="l">
              <a:spcBef>
                <a:spcPts val="0"/>
              </a:spcBef>
              <a:spcAft>
                <a:spcPts val="0"/>
              </a:spcAft>
              <a:buNone/>
            </a:pPr>
            <a:r>
              <a:t/>
            </a:r>
            <a:endParaRPr sz="1000">
              <a:solidFill>
                <a:schemeClr val="dk1"/>
              </a:solidFill>
              <a:latin typeface="Calibri"/>
              <a:ea typeface="Calibri"/>
              <a:cs typeface="Calibri"/>
              <a:sym typeface="Calibri"/>
            </a:endParaRPr>
          </a:p>
          <a:p>
            <a:pPr indent="0" lvl="0" marL="627063" marR="0" rtl="0" algn="l">
              <a:spcBef>
                <a:spcPts val="0"/>
              </a:spcBef>
              <a:spcAft>
                <a:spcPts val="0"/>
              </a:spcAft>
              <a:buNone/>
            </a:pPr>
            <a:r>
              <a:rPr lang="en-US" sz="1000">
                <a:solidFill>
                  <a:schemeClr val="dk1"/>
                </a:solidFill>
                <a:latin typeface="Calibri"/>
                <a:ea typeface="Calibri"/>
                <a:cs typeface="Calibri"/>
                <a:sym typeface="Calibri"/>
              </a:rPr>
              <a:t>(Source : https://houloul.org/en/2020/12/13/new-modes-of-transport-in-tunisia/)</a:t>
            </a:r>
            <a:endParaRPr sz="10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a:p>
            <a:pPr indent="0" lvl="0" marL="627063" marR="0" rtl="0" algn="l">
              <a:spcBef>
                <a:spcPts val="0"/>
              </a:spcBef>
              <a:spcAft>
                <a:spcPts val="0"/>
              </a:spcAft>
              <a:buNone/>
            </a:pPr>
            <a:r>
              <a:rPr lang="en-US" sz="2000">
                <a:solidFill>
                  <a:schemeClr val="dk1"/>
                </a:solidFill>
                <a:latin typeface="Calibri"/>
                <a:ea typeface="Calibri"/>
                <a:cs typeface="Calibri"/>
                <a:sym typeface="Calibri"/>
              </a:rPr>
              <a:t>La marche et le vélo au Caire ont été estimés à 32% en 2001. Les enquêtes actuelles montrent une part de 52% pour les modes de transport non motorisés à Shebin ElKom et de 31% à Fayoum. Les raisons de cette forte part peuvent être estimées à des distances relativement courtes parcourues vers les écoles, les universités et les usines, ainsi qu'aux coûts associés à la possession d'un véhicule</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200">
              <a:solidFill>
                <a:schemeClr val="dk1"/>
              </a:solidFill>
              <a:latin typeface="Calibri"/>
              <a:ea typeface="Calibri"/>
              <a:cs typeface="Calibri"/>
              <a:sym typeface="Calibri"/>
            </a:endParaRPr>
          </a:p>
        </p:txBody>
      </p:sp>
      <p:pic>
        <p:nvPicPr>
          <p:cNvPr id="123" name="Google Shape;123;p5"/>
          <p:cNvPicPr preferRelativeResize="0"/>
          <p:nvPr/>
        </p:nvPicPr>
        <p:blipFill rotWithShape="1">
          <a:blip r:embed="rId3">
            <a:alphaModFix/>
          </a:blip>
          <a:srcRect b="0" l="0" r="0" t="0"/>
          <a:stretch/>
        </p:blipFill>
        <p:spPr>
          <a:xfrm>
            <a:off x="435428" y="3765910"/>
            <a:ext cx="540000" cy="540000"/>
          </a:xfrm>
          <a:prstGeom prst="rect">
            <a:avLst/>
          </a:prstGeom>
          <a:noFill/>
          <a:ln>
            <a:noFill/>
          </a:ln>
        </p:spPr>
      </p:pic>
      <p:pic>
        <p:nvPicPr>
          <p:cNvPr id="124" name="Google Shape;124;p5"/>
          <p:cNvPicPr preferRelativeResize="0"/>
          <p:nvPr/>
        </p:nvPicPr>
        <p:blipFill rotWithShape="1">
          <a:blip r:embed="rId4">
            <a:alphaModFix/>
          </a:blip>
          <a:srcRect b="0" l="0" r="0" t="0"/>
          <a:stretch/>
        </p:blipFill>
        <p:spPr>
          <a:xfrm>
            <a:off x="457200" y="2304051"/>
            <a:ext cx="540000" cy="540000"/>
          </a:xfrm>
          <a:prstGeom prst="rect">
            <a:avLst/>
          </a:prstGeom>
          <a:noFill/>
          <a:ln>
            <a:noFill/>
          </a:ln>
        </p:spPr>
      </p:pic>
      <p:sp>
        <p:nvSpPr>
          <p:cNvPr id="125" name="Google Shape;125;p5"/>
          <p:cNvSpPr/>
          <p:nvPr/>
        </p:nvSpPr>
        <p:spPr>
          <a:xfrm>
            <a:off x="953658" y="5693648"/>
            <a:ext cx="7689600" cy="2462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chemeClr val="dk1"/>
                </a:solidFill>
                <a:latin typeface="Calibri"/>
                <a:ea typeface="Calibri"/>
                <a:cs typeface="Calibri"/>
                <a:sym typeface="Calibri"/>
              </a:rPr>
              <a:t>Source : https://info.undp.org/docs/pdc/Documents/EGY/00045900_Final%20Approuvé%20Projet%20Document%20Egypte%20Transport.pdf</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6"/>
          <p:cNvSpPr txBox="1"/>
          <p:nvPr>
            <p:ph idx="1" type="body"/>
          </p:nvPr>
        </p:nvSpPr>
        <p:spPr>
          <a:xfrm>
            <a:off x="457200" y="1036320"/>
            <a:ext cx="8229600" cy="60712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INDICATEUR</a:t>
            </a:r>
            <a:r>
              <a:rPr b="1" i="0" lang="en-US" sz="2400" u="none" cap="none" strike="noStrike">
                <a:solidFill>
                  <a:schemeClr val="dk1"/>
                </a:solidFill>
                <a:latin typeface="Calibri"/>
                <a:ea typeface="Calibri"/>
                <a:cs typeface="Calibri"/>
                <a:sym typeface="Calibri"/>
              </a:rPr>
              <a:t> </a:t>
            </a:r>
            <a:endParaRPr b="1" i="0" sz="2400" u="none" cap="none" strike="noStrike">
              <a:solidFill>
                <a:schemeClr val="dk1"/>
              </a:solidFill>
              <a:latin typeface="Calibri"/>
              <a:ea typeface="Calibri"/>
              <a:cs typeface="Calibri"/>
              <a:sym typeface="Calibri"/>
            </a:endParaRPr>
          </a:p>
          <a:p>
            <a:pPr indent="0" lvl="0" marL="0" marR="0" rtl="0" algn="ctr">
              <a:spcBef>
                <a:spcPts val="480"/>
              </a:spcBef>
              <a:spcAft>
                <a:spcPts val="0"/>
              </a:spcAft>
              <a:buClr>
                <a:schemeClr val="dk1"/>
              </a:buClr>
              <a:buSzPts val="2400"/>
              <a:buFont typeface="Arial"/>
              <a:buNone/>
            </a:pPr>
            <a:r>
              <a:t/>
            </a:r>
            <a:endParaRPr b="1" i="1" sz="2400" u="none" cap="none" strike="noStrike">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b="0" i="0" sz="1000" u="none" cap="none" strike="noStrike">
              <a:solidFill>
                <a:schemeClr val="dk1"/>
              </a:solidFill>
              <a:latin typeface="Calibri"/>
              <a:ea typeface="Calibri"/>
              <a:cs typeface="Calibri"/>
              <a:sym typeface="Calibri"/>
            </a:endParaRPr>
          </a:p>
        </p:txBody>
      </p:sp>
      <p:sp>
        <p:nvSpPr>
          <p:cNvPr id="131" name="Google Shape;131;p6"/>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32" name="Google Shape;132;p6"/>
          <p:cNvSpPr txBox="1"/>
          <p:nvPr>
            <p:ph type="title"/>
          </p:nvPr>
        </p:nvSpPr>
        <p:spPr>
          <a:xfrm>
            <a:off x="0" y="-21265"/>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F.2.3 - RÉSEAU CYCLABLE</a:t>
            </a:r>
            <a:endParaRPr b="1" sz="2800" u="sng">
              <a:solidFill>
                <a:srgbClr val="1A965E"/>
              </a:solidFill>
            </a:endParaRPr>
          </a:p>
        </p:txBody>
      </p:sp>
      <p:graphicFrame>
        <p:nvGraphicFramePr>
          <p:cNvPr id="133" name="Google Shape;133;p6"/>
          <p:cNvGraphicFramePr/>
          <p:nvPr/>
        </p:nvGraphicFramePr>
        <p:xfrm>
          <a:off x="457200" y="1970156"/>
          <a:ext cx="3000000" cy="3000000"/>
        </p:xfrm>
        <a:graphic>
          <a:graphicData uri="http://schemas.openxmlformats.org/drawingml/2006/table">
            <a:tbl>
              <a:tblPr bandRow="1" firstRow="1">
                <a:noFill/>
                <a:tableStyleId>{22AC9197-1054-4B3F-913F-FB8232613EFD}</a:tableStyleId>
              </a:tblPr>
              <a:tblGrid>
                <a:gridCol w="3622425"/>
                <a:gridCol w="1461200"/>
                <a:gridCol w="3254825"/>
              </a:tblGrid>
              <a:tr h="370850">
                <a:tc>
                  <a:txBody>
                    <a:bodyPr/>
                    <a:lstStyle/>
                    <a:p>
                      <a:pPr indent="0" lvl="0" marL="0" marR="0" rtl="0" algn="l">
                        <a:spcBef>
                          <a:spcPts val="0"/>
                        </a:spcBef>
                        <a:spcAft>
                          <a:spcPts val="0"/>
                        </a:spcAft>
                        <a:buNone/>
                      </a:pPr>
                      <a:r>
                        <a:rPr lang="en-US" sz="1800" u="none" cap="none" strike="noStrike"/>
                        <a:t>Indicateur</a:t>
                      </a:r>
                      <a:endParaRPr/>
                    </a:p>
                  </a:txBody>
                  <a:tcPr marT="45725" marB="45725" marR="91450" marL="91450"/>
                </a:tc>
                <a:tc>
                  <a:txBody>
                    <a:bodyPr/>
                    <a:lstStyle/>
                    <a:p>
                      <a:pPr indent="0" lvl="0" marL="0" marR="0" rtl="0" algn="l">
                        <a:spcBef>
                          <a:spcPts val="0"/>
                        </a:spcBef>
                        <a:spcAft>
                          <a:spcPts val="0"/>
                        </a:spcAft>
                        <a:buNone/>
                      </a:pPr>
                      <a:r>
                        <a:rPr lang="en-US" sz="1800"/>
                        <a:t>Unité</a:t>
                      </a:r>
                      <a:endParaRPr/>
                    </a:p>
                  </a:txBody>
                  <a:tcPr marT="45725" marB="45725" marR="91450" marL="91450"/>
                </a:tc>
                <a:tc>
                  <a:txBody>
                    <a:bodyPr/>
                    <a:lstStyle/>
                    <a:p>
                      <a:pPr indent="0" lvl="0" marL="0" marR="0" rtl="0" algn="l">
                        <a:spcBef>
                          <a:spcPts val="0"/>
                        </a:spcBef>
                        <a:spcAft>
                          <a:spcPts val="0"/>
                        </a:spcAft>
                        <a:buNone/>
                      </a:pPr>
                      <a:r>
                        <a:rPr lang="en-US" sz="1800"/>
                        <a:t>Source de données</a:t>
                      </a:r>
                      <a:endParaRPr/>
                    </a:p>
                  </a:txBody>
                  <a:tcPr marT="45725" marB="45725" marR="91450" marL="91450"/>
                </a:tc>
              </a:tr>
              <a:tr h="370850">
                <a:tc>
                  <a:txBody>
                    <a:bodyPr/>
                    <a:lstStyle/>
                    <a:p>
                      <a:pPr indent="0" lvl="0" marL="0" marR="0" rtl="0" algn="l">
                        <a:spcBef>
                          <a:spcPts val="0"/>
                        </a:spcBef>
                        <a:spcAft>
                          <a:spcPts val="0"/>
                        </a:spcAft>
                        <a:buClr>
                          <a:schemeClr val="dk1"/>
                        </a:buClr>
                        <a:buSzPts val="1800"/>
                        <a:buFont typeface="Calibri"/>
                        <a:buNone/>
                      </a:pPr>
                      <a:r>
                        <a:rPr b="0" i="0" lang="en-US" sz="1800" u="none" cap="none" strike="noStrike">
                          <a:solidFill>
                            <a:schemeClr val="dk1"/>
                          </a:solidFill>
                          <a:latin typeface="Calibri"/>
                          <a:ea typeface="Calibri"/>
                          <a:cs typeface="Calibri"/>
                          <a:sym typeface="Calibri"/>
                        </a:rPr>
                        <a:t>Longueur agrégée des pistes cyclables dans la zone par habitant.</a:t>
                      </a:r>
                      <a:endParaRPr sz="1800" u="none" cap="none" strike="noStrike">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rPr lang="en-US" sz="1800"/>
                        <a:t>m/habitant</a:t>
                      </a:r>
                      <a:endParaRPr sz="1800">
                        <a:solidFill>
                          <a:schemeClr val="dk1"/>
                        </a:solidFill>
                        <a:latin typeface="Calibri"/>
                        <a:ea typeface="Calibri"/>
                        <a:cs typeface="Calibri"/>
                        <a:sym typeface="Calibri"/>
                      </a:endParaRPr>
                    </a:p>
                  </a:txBody>
                  <a:tcPr marT="45725" marB="45725" marR="91450" marL="91450" anchor="ctr"/>
                </a:tc>
                <a:tc>
                  <a:txBody>
                    <a:bodyPr/>
                    <a:lstStyle/>
                    <a:p>
                      <a:pPr indent="0" lvl="0" marL="0" marR="0" rtl="0" algn="l">
                        <a:spcBef>
                          <a:spcPts val="0"/>
                        </a:spcBef>
                        <a:spcAft>
                          <a:spcPts val="0"/>
                        </a:spcAft>
                        <a:buNone/>
                      </a:pPr>
                      <a:r>
                        <a:rPr lang="en-US" sz="1800">
                          <a:solidFill>
                            <a:schemeClr val="dk1"/>
                          </a:solidFill>
                        </a:rPr>
                        <a:t>Carte thématique - Géographique</a:t>
                      </a:r>
                      <a:endParaRPr/>
                    </a:p>
                    <a:p>
                      <a:pPr indent="0" lvl="0" marL="0" marR="0" rtl="0" algn="l">
                        <a:spcBef>
                          <a:spcPts val="0"/>
                        </a:spcBef>
                        <a:spcAft>
                          <a:spcPts val="0"/>
                        </a:spcAft>
                        <a:buNone/>
                      </a:pPr>
                      <a:r>
                        <a:rPr lang="en-US" sz="1800">
                          <a:solidFill>
                            <a:schemeClr val="dk1"/>
                          </a:solidFill>
                        </a:rPr>
                        <a:t>Système D'Information</a:t>
                      </a:r>
                      <a:endParaRPr sz="1800">
                        <a:solidFill>
                          <a:schemeClr val="dk1"/>
                        </a:solidFill>
                      </a:endParaRPr>
                    </a:p>
                    <a:p>
                      <a:pPr indent="0" lvl="0" marL="0" marR="0" rtl="0" algn="l">
                        <a:spcBef>
                          <a:spcPts val="0"/>
                        </a:spcBef>
                        <a:spcAft>
                          <a:spcPts val="0"/>
                        </a:spcAft>
                        <a:buNone/>
                      </a:pPr>
                      <a:r>
                        <a:rPr lang="en-US" sz="1800">
                          <a:solidFill>
                            <a:schemeClr val="dk1"/>
                          </a:solidFill>
                        </a:rPr>
                        <a:t>Ou </a:t>
                      </a:r>
                      <a:r>
                        <a:rPr lang="en-US" sz="1800">
                          <a:solidFill>
                            <a:schemeClr val="dk1"/>
                          </a:solidFill>
                        </a:rPr>
                        <a:t> </a:t>
                      </a:r>
                      <a:r>
                        <a:rPr lang="en-US" sz="1800">
                          <a:solidFill>
                            <a:schemeClr val="dk1"/>
                          </a:solidFill>
                          <a:latin typeface="Calibri"/>
                          <a:ea typeface="Calibri"/>
                          <a:cs typeface="Calibri"/>
                          <a:sym typeface="Calibri"/>
                        </a:rPr>
                        <a:t>Estimation </a:t>
                      </a:r>
                      <a:endParaRPr sz="1800">
                        <a:solidFill>
                          <a:schemeClr val="dk1"/>
                        </a:solidFill>
                        <a:latin typeface="Calibri"/>
                        <a:ea typeface="Calibri"/>
                        <a:cs typeface="Calibri"/>
                        <a:sym typeface="Calibri"/>
                      </a:endParaRPr>
                    </a:p>
                  </a:txBody>
                  <a:tcPr marT="45725" marB="45725" marR="91450" marL="91450"/>
                </a:tc>
              </a:tr>
            </a:tbl>
          </a:graphicData>
        </a:graphic>
      </p:graphicFrame>
      <p:pic>
        <p:nvPicPr>
          <p:cNvPr id="134" name="Google Shape;134;p6"/>
          <p:cNvPicPr preferRelativeResize="0"/>
          <p:nvPr/>
        </p:nvPicPr>
        <p:blipFill rotWithShape="1">
          <a:blip r:embed="rId3">
            <a:alphaModFix/>
          </a:blip>
          <a:srcRect b="0" l="0" r="0" t="0"/>
          <a:stretch/>
        </p:blipFill>
        <p:spPr>
          <a:xfrm>
            <a:off x="3998926" y="3856423"/>
            <a:ext cx="1146147" cy="155461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7"/>
          <p:cNvSpPr txBox="1"/>
          <p:nvPr>
            <p:ph idx="12" type="sldNum"/>
          </p:nvPr>
        </p:nvSpPr>
        <p:spPr>
          <a:xfrm>
            <a:off x="6987932" y="6585592"/>
            <a:ext cx="2133600" cy="272408"/>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40" name="Google Shape;140;p7"/>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F.2.3 - RÉSEAU CYCLABLE</a:t>
            </a:r>
            <a:endParaRPr b="1" sz="2800" u="sng">
              <a:solidFill>
                <a:srgbClr val="1A965E"/>
              </a:solidFill>
            </a:endParaRPr>
          </a:p>
        </p:txBody>
      </p:sp>
      <p:sp>
        <p:nvSpPr>
          <p:cNvPr id="141" name="Google Shape;141;p7"/>
          <p:cNvSpPr txBox="1"/>
          <p:nvPr>
            <p:ph idx="1" type="body"/>
          </p:nvPr>
        </p:nvSpPr>
        <p:spPr>
          <a:xfrm>
            <a:off x="448322" y="982912"/>
            <a:ext cx="8229600" cy="4525963"/>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OBJECTIF</a:t>
            </a:r>
            <a:endParaRPr/>
          </a:p>
          <a:p>
            <a:pPr indent="0" lvl="0" marL="0" marR="0" rtl="0" algn="l">
              <a:spcBef>
                <a:spcPts val="440"/>
              </a:spcBef>
              <a:spcAft>
                <a:spcPts val="0"/>
              </a:spcAft>
              <a:buClr>
                <a:schemeClr val="dk1"/>
              </a:buClr>
              <a:buSzPts val="2200"/>
              <a:buFont typeface="Arial"/>
              <a:buNone/>
            </a:pPr>
            <a:r>
              <a:rPr b="0" i="0" lang="en-US" sz="2200" u="none" cap="none" strike="noStrike">
                <a:solidFill>
                  <a:schemeClr val="dk1"/>
                </a:solidFill>
                <a:latin typeface="Calibri"/>
                <a:ea typeface="Calibri"/>
                <a:cs typeface="Calibri"/>
                <a:sym typeface="Calibri"/>
              </a:rPr>
              <a:t>Promouvoir le cyclisme comme alternative à l'utilisation des véhicules en fournissant des réseaux de mobilité sûrs et efficaces. </a:t>
            </a:r>
            <a:endParaRPr/>
          </a:p>
          <a:p>
            <a:pPr indent="0" lvl="0" marL="0" marR="0" rtl="0" algn="l">
              <a:spcBef>
                <a:spcPts val="440"/>
              </a:spcBef>
              <a:spcAft>
                <a:spcPts val="0"/>
              </a:spcAft>
              <a:buClr>
                <a:schemeClr val="dk1"/>
              </a:buClr>
              <a:buSzPts val="2200"/>
              <a:buFont typeface="Arial"/>
              <a:buNone/>
            </a:pPr>
            <a:r>
              <a:rPr b="0" i="0" lang="en-US" sz="2200" u="none" cap="none" strike="noStrike">
                <a:solidFill>
                  <a:schemeClr val="dk1"/>
                </a:solidFill>
                <a:latin typeface="Calibri"/>
                <a:ea typeface="Calibri"/>
                <a:cs typeface="Calibri"/>
                <a:sym typeface="Calibri"/>
              </a:rPr>
              <a:t>Se déplacer à vélo signifie moins de voitures sur les routes, ce qui réduit les embouteillages. </a:t>
            </a:r>
            <a:endParaRPr/>
          </a:p>
          <a:p>
            <a:pPr indent="0" lvl="0" marL="0" marR="0" rtl="0" algn="l">
              <a:spcBef>
                <a:spcPts val="440"/>
              </a:spcBef>
              <a:spcAft>
                <a:spcPts val="0"/>
              </a:spcAft>
              <a:buClr>
                <a:schemeClr val="dk1"/>
              </a:buClr>
              <a:buSzPts val="2200"/>
              <a:buFont typeface="Arial"/>
              <a:buNone/>
            </a:pPr>
            <a:r>
              <a:rPr b="0" i="0" lang="en-US" sz="2200" u="none" cap="none" strike="noStrike">
                <a:solidFill>
                  <a:schemeClr val="dk1"/>
                </a:solidFill>
                <a:latin typeface="Calibri"/>
                <a:ea typeface="Calibri"/>
                <a:cs typeface="Calibri"/>
                <a:sym typeface="Calibri"/>
              </a:rPr>
              <a:t>Alternative efficace et respectueuse de l'environnement </a:t>
            </a:r>
            <a:endParaRPr b="0" i="0" sz="2200" u="none" cap="none" strike="noStrike">
              <a:solidFill>
                <a:schemeClr val="dk1"/>
              </a:solidFill>
              <a:latin typeface="Calibri"/>
              <a:ea typeface="Calibri"/>
              <a:cs typeface="Calibri"/>
              <a:sym typeface="Calibri"/>
            </a:endParaRPr>
          </a:p>
          <a:p>
            <a:pPr indent="0" lvl="0" marL="0" marR="0" rtl="0" algn="l">
              <a:spcBef>
                <a:spcPts val="440"/>
              </a:spcBef>
              <a:spcAft>
                <a:spcPts val="0"/>
              </a:spcAft>
              <a:buClr>
                <a:schemeClr val="dk1"/>
              </a:buClr>
              <a:buSzPts val="2200"/>
              <a:buFont typeface="Arial"/>
              <a:buNone/>
            </a:pPr>
            <a:r>
              <a:rPr b="0" i="0" lang="en-US" sz="2200" u="none" cap="none" strike="noStrike">
                <a:solidFill>
                  <a:schemeClr val="dk1"/>
                </a:solidFill>
                <a:latin typeface="Calibri"/>
                <a:ea typeface="Calibri"/>
                <a:cs typeface="Calibri"/>
                <a:sym typeface="Calibri"/>
              </a:rPr>
              <a:t>les modes de transport sont essentiels non seulement pour améliorer </a:t>
            </a:r>
            <a:endParaRPr b="0" i="0" sz="2200" u="none" cap="none" strike="noStrike">
              <a:solidFill>
                <a:schemeClr val="dk1"/>
              </a:solidFill>
              <a:latin typeface="Calibri"/>
              <a:ea typeface="Calibri"/>
              <a:cs typeface="Calibri"/>
              <a:sym typeface="Calibri"/>
            </a:endParaRPr>
          </a:p>
          <a:p>
            <a:pPr indent="0" lvl="0" marL="0" marR="0" rtl="0" algn="l">
              <a:spcBef>
                <a:spcPts val="440"/>
              </a:spcBef>
              <a:spcAft>
                <a:spcPts val="0"/>
              </a:spcAft>
              <a:buClr>
                <a:schemeClr val="dk1"/>
              </a:buClr>
              <a:buSzPts val="2200"/>
              <a:buFont typeface="Arial"/>
              <a:buNone/>
            </a:pPr>
            <a:r>
              <a:rPr b="0" i="0" lang="en-US" sz="2200" u="none" cap="none" strike="noStrike">
                <a:solidFill>
                  <a:schemeClr val="dk1"/>
                </a:solidFill>
                <a:latin typeface="Calibri"/>
                <a:ea typeface="Calibri"/>
                <a:cs typeface="Calibri"/>
                <a:sym typeface="Calibri"/>
              </a:rPr>
              <a:t>la mobilité mais aussi la qualité de vie. </a:t>
            </a:r>
            <a:endParaRPr/>
          </a:p>
        </p:txBody>
      </p:sp>
      <p:grpSp>
        <p:nvGrpSpPr>
          <p:cNvPr id="142" name="Google Shape;142;p7"/>
          <p:cNvGrpSpPr/>
          <p:nvPr/>
        </p:nvGrpSpPr>
        <p:grpSpPr>
          <a:xfrm>
            <a:off x="6179875" y="3834560"/>
            <a:ext cx="2216380" cy="2373912"/>
            <a:chOff x="6753225" y="2438423"/>
            <a:chExt cx="2216380" cy="2373912"/>
          </a:xfrm>
        </p:grpSpPr>
        <p:sp>
          <p:nvSpPr>
            <p:cNvPr id="143" name="Google Shape;143;p7"/>
            <p:cNvSpPr/>
            <p:nvPr/>
          </p:nvSpPr>
          <p:spPr>
            <a:xfrm>
              <a:off x="6753225" y="4258337"/>
              <a:ext cx="2216380" cy="55399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chemeClr val="dk1"/>
                  </a:solidFill>
                  <a:latin typeface="Calibri"/>
                  <a:ea typeface="Calibri"/>
                  <a:cs typeface="Calibri"/>
                  <a:sym typeface="Calibri"/>
                </a:rPr>
                <a:t>Source : EU Cycling Strategy, Fédération européenne des cyclistes. https://ecf.com/eu_cycling_strategy </a:t>
              </a:r>
              <a:endParaRPr sz="1000">
                <a:solidFill>
                  <a:schemeClr val="dk1"/>
                </a:solidFill>
                <a:latin typeface="Calibri"/>
                <a:ea typeface="Calibri"/>
                <a:cs typeface="Calibri"/>
                <a:sym typeface="Calibri"/>
              </a:endParaRPr>
            </a:p>
          </p:txBody>
        </p:sp>
        <p:pic>
          <p:nvPicPr>
            <p:cNvPr id="144" name="Google Shape;144;p7"/>
            <p:cNvPicPr preferRelativeResize="0"/>
            <p:nvPr/>
          </p:nvPicPr>
          <p:blipFill rotWithShape="1">
            <a:blip r:embed="rId3">
              <a:alphaModFix/>
            </a:blip>
            <a:srcRect b="0" l="0" r="0" t="0"/>
            <a:stretch/>
          </p:blipFill>
          <p:spPr>
            <a:xfrm>
              <a:off x="6753225" y="2438423"/>
              <a:ext cx="2216379" cy="1819915"/>
            </a:xfrm>
            <a:prstGeom prst="rect">
              <a:avLst/>
            </a:prstGeom>
            <a:noFill/>
            <a:ln>
              <a:noFill/>
            </a:ln>
          </p:spPr>
        </p:pic>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8"/>
          <p:cNvSpPr txBox="1"/>
          <p:nvPr>
            <p:ph idx="12" type="sldNum"/>
          </p:nvPr>
        </p:nvSpPr>
        <p:spPr>
          <a:xfrm>
            <a:off x="7010400" y="6581775"/>
            <a:ext cx="2133600" cy="2762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50" name="Google Shape;150;p8"/>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F.2.3 - RÉSEAU CYCLABLE</a:t>
            </a:r>
            <a:endParaRPr b="1" sz="2800" u="sng">
              <a:solidFill>
                <a:srgbClr val="1A965E"/>
              </a:solidFill>
            </a:endParaRPr>
          </a:p>
        </p:txBody>
      </p:sp>
      <p:sp>
        <p:nvSpPr>
          <p:cNvPr id="151" name="Google Shape;151;p8"/>
          <p:cNvSpPr txBox="1"/>
          <p:nvPr>
            <p:ph idx="1" type="body"/>
          </p:nvPr>
        </p:nvSpPr>
        <p:spPr>
          <a:xfrm>
            <a:off x="449495" y="972443"/>
            <a:ext cx="8229600" cy="4525963"/>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INFORMATIONS GÉNÉRALES</a:t>
            </a:r>
            <a:endParaRPr b="0" i="0" sz="2400" u="none" cap="none" strike="noStrike">
              <a:solidFill>
                <a:schemeClr val="dk1"/>
              </a:solidFill>
              <a:latin typeface="Calibri"/>
              <a:ea typeface="Calibri"/>
              <a:cs typeface="Calibri"/>
              <a:sym typeface="Calibri"/>
            </a:endParaRPr>
          </a:p>
          <a:p>
            <a:pPr indent="0" lvl="0" marL="0" marR="0" rtl="0" algn="l">
              <a:spcBef>
                <a:spcPts val="160"/>
              </a:spcBef>
              <a:spcAft>
                <a:spcPts val="0"/>
              </a:spcAft>
              <a:buClr>
                <a:schemeClr val="dk1"/>
              </a:buClr>
              <a:buSzPts val="800"/>
              <a:buFont typeface="Arial"/>
              <a:buNone/>
            </a:pPr>
            <a:r>
              <a:t/>
            </a:r>
            <a:endParaRPr b="0" i="0" sz="800" u="none" cap="none" strike="noStrike">
              <a:solidFill>
                <a:schemeClr val="dk1"/>
              </a:solidFill>
              <a:latin typeface="Calibri"/>
              <a:ea typeface="Calibri"/>
              <a:cs typeface="Calibri"/>
              <a:sym typeface="Calibri"/>
            </a:endParaRPr>
          </a:p>
        </p:txBody>
      </p:sp>
      <p:pic>
        <p:nvPicPr>
          <p:cNvPr id="152" name="Google Shape;152;p8"/>
          <p:cNvPicPr preferRelativeResize="0"/>
          <p:nvPr/>
        </p:nvPicPr>
        <p:blipFill rotWithShape="1">
          <a:blip r:embed="rId3">
            <a:alphaModFix/>
          </a:blip>
          <a:srcRect b="0" l="0" r="0" t="0"/>
          <a:stretch/>
        </p:blipFill>
        <p:spPr>
          <a:xfrm>
            <a:off x="341454" y="1649943"/>
            <a:ext cx="575931" cy="582747"/>
          </a:xfrm>
          <a:prstGeom prst="rect">
            <a:avLst/>
          </a:prstGeom>
          <a:noFill/>
          <a:ln>
            <a:noFill/>
          </a:ln>
        </p:spPr>
      </p:pic>
      <p:pic>
        <p:nvPicPr>
          <p:cNvPr id="153" name="Google Shape;153;p8"/>
          <p:cNvPicPr preferRelativeResize="0"/>
          <p:nvPr/>
        </p:nvPicPr>
        <p:blipFill rotWithShape="1">
          <a:blip r:embed="rId4">
            <a:alphaModFix/>
          </a:blip>
          <a:srcRect b="0" l="0" r="0" t="0"/>
          <a:stretch/>
        </p:blipFill>
        <p:spPr>
          <a:xfrm>
            <a:off x="4444447" y="1219940"/>
            <a:ext cx="4114800" cy="4743450"/>
          </a:xfrm>
          <a:prstGeom prst="rect">
            <a:avLst/>
          </a:prstGeom>
          <a:noFill/>
          <a:ln>
            <a:noFill/>
          </a:ln>
        </p:spPr>
      </p:pic>
      <p:pic>
        <p:nvPicPr>
          <p:cNvPr id="154" name="Google Shape;154;p8"/>
          <p:cNvPicPr preferRelativeResize="0"/>
          <p:nvPr/>
        </p:nvPicPr>
        <p:blipFill rotWithShape="1">
          <a:blip r:embed="rId5">
            <a:alphaModFix/>
          </a:blip>
          <a:srcRect b="0" l="0" r="0" t="0"/>
          <a:stretch/>
        </p:blipFill>
        <p:spPr>
          <a:xfrm>
            <a:off x="2694129" y="1649943"/>
            <a:ext cx="1418030" cy="1828800"/>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sp>
        <p:nvSpPr>
          <p:cNvPr id="155" name="Google Shape;155;p8"/>
          <p:cNvSpPr txBox="1"/>
          <p:nvPr/>
        </p:nvSpPr>
        <p:spPr>
          <a:xfrm>
            <a:off x="341454" y="3475719"/>
            <a:ext cx="3907155" cy="1100989"/>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Clr>
                <a:srgbClr val="92D050"/>
              </a:buClr>
              <a:buSzPts val="1200"/>
              <a:buFont typeface="Calibri"/>
              <a:buNone/>
            </a:pPr>
            <a:r>
              <a:rPr b="1" i="1" lang="en-US" sz="1200">
                <a:solidFill>
                  <a:srgbClr val="92D050"/>
                </a:solidFill>
                <a:latin typeface="Calibri"/>
                <a:ea typeface="Calibri"/>
                <a:cs typeface="Calibri"/>
                <a:sym typeface="Calibri"/>
              </a:rPr>
              <a:t>Norme 189.1 </a:t>
            </a:r>
            <a:r>
              <a:rPr b="1" i="1" lang="en-US" sz="1200">
                <a:solidFill>
                  <a:srgbClr val="00B0F0"/>
                </a:solidFill>
                <a:latin typeface="Calibri"/>
                <a:ea typeface="Calibri"/>
                <a:cs typeface="Calibri"/>
                <a:sym typeface="Calibri"/>
              </a:rPr>
              <a:t>Conception de bâtiments verts à haute performance</a:t>
            </a:r>
            <a:endParaRPr b="1" i="1" sz="1200">
              <a:solidFill>
                <a:srgbClr val="00B0F0"/>
              </a:solidFill>
              <a:latin typeface="Calibri"/>
              <a:ea typeface="Calibri"/>
              <a:cs typeface="Calibri"/>
              <a:sym typeface="Calibri"/>
            </a:endParaRPr>
          </a:p>
          <a:p>
            <a:pPr indent="0" lvl="0" marL="0" marR="0" rtl="0" algn="r">
              <a:spcBef>
                <a:spcPts val="0"/>
              </a:spcBef>
              <a:spcAft>
                <a:spcPts val="0"/>
              </a:spcAft>
              <a:buClr>
                <a:schemeClr val="dk1"/>
              </a:buClr>
              <a:buSzPts val="800"/>
              <a:buFont typeface="Calibri"/>
              <a:buNone/>
            </a:pPr>
            <a:r>
              <a:rPr i="1" lang="en-US" sz="800">
                <a:solidFill>
                  <a:schemeClr val="dk1"/>
                </a:solidFill>
                <a:latin typeface="Calibri"/>
                <a:ea typeface="Calibri"/>
                <a:cs typeface="Calibri"/>
                <a:sym typeface="Calibri"/>
              </a:rPr>
              <a:t>https://www.ashrae.org/technical-resources/standards-and-guidelines/read-only-versions-of-ashrae-standards </a:t>
            </a:r>
            <a:endParaRPr i="1" sz="800">
              <a:solidFill>
                <a:schemeClr val="dk1"/>
              </a:solidFill>
              <a:latin typeface="Calibri"/>
              <a:ea typeface="Calibri"/>
              <a:cs typeface="Calibri"/>
              <a:sym typeface="Calibri"/>
            </a:endParaRPr>
          </a:p>
          <a:p>
            <a:pPr indent="0" lvl="0" marL="0" marR="0" rtl="0" algn="r">
              <a:spcBef>
                <a:spcPts val="0"/>
              </a:spcBef>
              <a:spcAft>
                <a:spcPts val="0"/>
              </a:spcAft>
              <a:buClr>
                <a:srgbClr val="00B0F0"/>
              </a:buClr>
              <a:buSzPts val="1200"/>
              <a:buFont typeface="Calibri"/>
              <a:buNone/>
            </a:pPr>
            <a:r>
              <a:rPr b="0" i="1" lang="en-US" sz="1200" u="none" cap="none" strike="noStrike">
                <a:solidFill>
                  <a:srgbClr val="00B0F0"/>
                </a:solidFill>
                <a:latin typeface="Calibri"/>
                <a:ea typeface="Calibri"/>
                <a:cs typeface="Calibri"/>
                <a:sym typeface="Calibri"/>
              </a:rPr>
              <a:t> </a:t>
            </a:r>
            <a:endParaRPr b="0" i="1" sz="1200" u="none" cap="none" strike="noStrike">
              <a:solidFill>
                <a:srgbClr val="00B0F0"/>
              </a:solidFill>
              <a:latin typeface="Calibri"/>
              <a:ea typeface="Calibri"/>
              <a:cs typeface="Calibri"/>
              <a:sym typeface="Calibri"/>
            </a:endParaRPr>
          </a:p>
        </p:txBody>
      </p:sp>
      <p:sp>
        <p:nvSpPr>
          <p:cNvPr id="156" name="Google Shape;156;p8"/>
          <p:cNvSpPr txBox="1"/>
          <p:nvPr/>
        </p:nvSpPr>
        <p:spPr>
          <a:xfrm>
            <a:off x="4550516" y="1192180"/>
            <a:ext cx="3196484" cy="197170"/>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1200">
                <a:solidFill>
                  <a:schemeClr val="dk1"/>
                </a:solidFill>
                <a:latin typeface="Calibri"/>
                <a:ea typeface="Calibri"/>
                <a:cs typeface="Calibri"/>
                <a:sym typeface="Calibri"/>
              </a:rPr>
              <a:t>5.3.7. Atténuation des impacts du transport</a:t>
            </a:r>
            <a:endParaRPr b="1" sz="1200">
              <a:solidFill>
                <a:srgbClr val="7F7F7F"/>
              </a:solidFill>
              <a:latin typeface="Arial"/>
              <a:ea typeface="Arial"/>
              <a:cs typeface="Arial"/>
              <a:sym typeface="Arial"/>
            </a:endParaRPr>
          </a:p>
        </p:txBody>
      </p:sp>
      <p:sp>
        <p:nvSpPr>
          <p:cNvPr id="157" name="Google Shape;157;p8"/>
          <p:cNvSpPr txBox="1"/>
          <p:nvPr/>
        </p:nvSpPr>
        <p:spPr>
          <a:xfrm>
            <a:off x="4652600" y="4121289"/>
            <a:ext cx="1717720" cy="197170"/>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1200">
                <a:solidFill>
                  <a:schemeClr val="dk1"/>
                </a:solidFill>
                <a:latin typeface="Calibri"/>
                <a:ea typeface="Calibri"/>
                <a:cs typeface="Calibri"/>
                <a:sym typeface="Calibri"/>
              </a:rPr>
              <a:t>5.3.7.2.Parking à vélos</a:t>
            </a:r>
            <a:endParaRPr b="1" sz="1200">
              <a:solidFill>
                <a:srgbClr val="7F7F7F"/>
              </a:solidFill>
              <a:latin typeface="Arial"/>
              <a:ea typeface="Arial"/>
              <a:cs typeface="Arial"/>
              <a:sym typeface="Arial"/>
            </a:endParaRPr>
          </a:p>
        </p:txBody>
      </p:sp>
      <p:sp>
        <p:nvSpPr>
          <p:cNvPr id="158" name="Google Shape;158;p8"/>
          <p:cNvSpPr txBox="1"/>
          <p:nvPr/>
        </p:nvSpPr>
        <p:spPr>
          <a:xfrm>
            <a:off x="5320983" y="2173655"/>
            <a:ext cx="2695257" cy="197170"/>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1200">
                <a:solidFill>
                  <a:schemeClr val="dk1"/>
                </a:solidFill>
                <a:latin typeface="Calibri"/>
                <a:ea typeface="Calibri"/>
                <a:cs typeface="Calibri"/>
                <a:sym typeface="Calibri"/>
              </a:rPr>
              <a:t>Connectivité piétons et vélos</a:t>
            </a:r>
            <a:endParaRPr b="1" sz="1200">
              <a:solidFill>
                <a:srgbClr val="7F7F7F"/>
              </a:solidFill>
              <a:latin typeface="Arial"/>
              <a:ea typeface="Arial"/>
              <a:cs typeface="Arial"/>
              <a:sym typeface="Arial"/>
            </a:endParaRPr>
          </a:p>
        </p:txBody>
      </p:sp>
      <p:sp>
        <p:nvSpPr>
          <p:cNvPr id="159" name="Google Shape;159;p8"/>
          <p:cNvSpPr txBox="1"/>
          <p:nvPr/>
        </p:nvSpPr>
        <p:spPr>
          <a:xfrm>
            <a:off x="4471897" y="1716456"/>
            <a:ext cx="4334646" cy="963909"/>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1200">
                <a:solidFill>
                  <a:schemeClr val="dk1"/>
                </a:solidFill>
                <a:latin typeface="Calibri"/>
                <a:ea typeface="Calibri"/>
                <a:cs typeface="Calibri"/>
                <a:sym typeface="Calibri"/>
              </a:rPr>
              <a:t>5.3.7.1.1. Trottoirs piétons </a:t>
            </a:r>
            <a:r>
              <a:rPr lang="en-US" sz="1200">
                <a:solidFill>
                  <a:schemeClr val="dk1"/>
                </a:solidFill>
                <a:latin typeface="Calibri"/>
                <a:ea typeface="Calibri"/>
                <a:cs typeface="Calibri"/>
                <a:sym typeface="Calibri"/>
              </a:rPr>
              <a:t>: Chaque entrée principale du bâtiment doit être pourvue d'une trottoir piéton qui se prolonge soit vers une voie publique, soit vers un arrêt de transport en commun. Les trottoirs ne doivent pas avoir moins de 5 pieds (1,5 m) de largeur et doivent être clairement délimitées</a:t>
            </a:r>
            <a:endParaRPr b="1" sz="1200">
              <a:solidFill>
                <a:srgbClr val="7F7F7F"/>
              </a:solidFill>
              <a:latin typeface="Arial"/>
              <a:ea typeface="Arial"/>
              <a:cs typeface="Arial"/>
              <a:sym typeface="Arial"/>
            </a:endParaRPr>
          </a:p>
        </p:txBody>
      </p:sp>
      <p:sp>
        <p:nvSpPr>
          <p:cNvPr id="160" name="Google Shape;160;p8"/>
          <p:cNvSpPr/>
          <p:nvPr/>
        </p:nvSpPr>
        <p:spPr>
          <a:xfrm>
            <a:off x="4419600" y="2663708"/>
            <a:ext cx="4212772" cy="830997"/>
          </a:xfrm>
          <a:prstGeom prst="rect">
            <a:avLst/>
          </a:prstGeom>
          <a:solidFill>
            <a:schemeClr val="lt1"/>
          </a:solidFill>
          <a:ln>
            <a:noFill/>
          </a:ln>
        </p:spPr>
        <p:txBody>
          <a:bodyPr anchorCtr="0" anchor="t" bIns="45700" lIns="91425" spcFirstLastPara="1" rIns="91425" wrap="square" tIns="45700">
            <a:spAutoFit/>
          </a:bodyPr>
          <a:lstStyle/>
          <a:p>
            <a:pPr indent="0" lvl="0" marL="9525" marR="0" rtl="0" algn="l">
              <a:spcBef>
                <a:spcPts val="0"/>
              </a:spcBef>
              <a:spcAft>
                <a:spcPts val="0"/>
              </a:spcAft>
              <a:buNone/>
            </a:pPr>
            <a:r>
              <a:rPr lang="en-US" sz="1200">
                <a:solidFill>
                  <a:schemeClr val="dk1"/>
                </a:solidFill>
                <a:latin typeface="Calibri"/>
                <a:ea typeface="Calibri"/>
                <a:cs typeface="Calibri"/>
                <a:sym typeface="Calibri"/>
              </a:rPr>
              <a:t>Une passerelle à usage public doit être prévue sur toute la longueur de la façade de voie publique attenante au site du projet de construction, et ces passerelles doivent être reliées aux passerelles à usage public adjacentes.</a:t>
            </a:r>
            <a:endParaRPr/>
          </a:p>
        </p:txBody>
      </p:sp>
      <p:sp>
        <p:nvSpPr>
          <p:cNvPr id="161" name="Google Shape;161;p8"/>
          <p:cNvSpPr/>
          <p:nvPr/>
        </p:nvSpPr>
        <p:spPr>
          <a:xfrm>
            <a:off x="4408714" y="3480137"/>
            <a:ext cx="4572000" cy="646331"/>
          </a:xfrm>
          <a:prstGeom prst="rect">
            <a:avLst/>
          </a:prstGeom>
          <a:solidFill>
            <a:schemeClr val="lt1"/>
          </a:solidFill>
          <a:ln>
            <a:noFill/>
          </a:ln>
        </p:spPr>
        <p:txBody>
          <a:bodyPr anchorCtr="0" anchor="t" bIns="45700" lIns="91425" spcFirstLastPara="1" rIns="91425" wrap="square" tIns="45700">
            <a:spAutoFit/>
          </a:bodyPr>
          <a:lstStyle/>
          <a:p>
            <a:pPr indent="0" lvl="0" marL="9525" marR="0" rtl="0" algn="l">
              <a:spcBef>
                <a:spcPts val="0"/>
              </a:spcBef>
              <a:spcAft>
                <a:spcPts val="0"/>
              </a:spcAft>
              <a:buNone/>
            </a:pPr>
            <a:r>
              <a:rPr b="1" lang="en-US" sz="1200">
                <a:solidFill>
                  <a:schemeClr val="dk1"/>
                </a:solidFill>
                <a:latin typeface="Calibri"/>
                <a:ea typeface="Calibri"/>
                <a:cs typeface="Calibri"/>
                <a:sym typeface="Calibri"/>
              </a:rPr>
              <a:t>5.3.7.1.2. Pistes cyclables</a:t>
            </a:r>
            <a:r>
              <a:rPr lang="en-US" sz="1200">
                <a:solidFill>
                  <a:schemeClr val="dk1"/>
                </a:solidFill>
                <a:latin typeface="Calibri"/>
                <a:ea typeface="Calibri"/>
                <a:cs typeface="Calibri"/>
                <a:sym typeface="Calibri"/>
              </a:rPr>
              <a:t>: les pistes cyclables sur le site doivent être conçues pour relier les aires de stationnement pour vélos aux vélos hors site existants et prévus adjacents au projet de construction</a:t>
            </a:r>
            <a:endParaRPr/>
          </a:p>
        </p:txBody>
      </p:sp>
      <p:sp>
        <p:nvSpPr>
          <p:cNvPr id="162" name="Google Shape;162;p8"/>
          <p:cNvSpPr txBox="1"/>
          <p:nvPr/>
        </p:nvSpPr>
        <p:spPr>
          <a:xfrm>
            <a:off x="4691064" y="1469349"/>
            <a:ext cx="3123669" cy="197170"/>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1200">
                <a:solidFill>
                  <a:schemeClr val="dk1"/>
                </a:solidFill>
                <a:latin typeface="Calibri"/>
                <a:ea typeface="Calibri"/>
                <a:cs typeface="Calibri"/>
                <a:sym typeface="Calibri"/>
              </a:rPr>
              <a:t>5.3.7.1. Connectivité piétons et vélos</a:t>
            </a:r>
            <a:endParaRPr b="1" sz="1200">
              <a:solidFill>
                <a:srgbClr val="7F7F7F"/>
              </a:solidFill>
              <a:latin typeface="Arial"/>
              <a:ea typeface="Arial"/>
              <a:cs typeface="Arial"/>
              <a:sym typeface="Arial"/>
            </a:endParaRPr>
          </a:p>
        </p:txBody>
      </p:sp>
      <p:sp>
        <p:nvSpPr>
          <p:cNvPr id="163" name="Google Shape;163;p8"/>
          <p:cNvSpPr/>
          <p:nvPr/>
        </p:nvSpPr>
        <p:spPr>
          <a:xfrm>
            <a:off x="4450080" y="4386917"/>
            <a:ext cx="4572000" cy="1754326"/>
          </a:xfrm>
          <a:prstGeom prst="rect">
            <a:avLst/>
          </a:prstGeom>
          <a:solidFill>
            <a:schemeClr val="lt1"/>
          </a:solidFill>
          <a:ln>
            <a:noFill/>
          </a:ln>
        </p:spPr>
        <p:txBody>
          <a:bodyPr anchorCtr="0" anchor="t" bIns="45700" lIns="91425" spcFirstLastPara="1" rIns="91425" wrap="square" tIns="45700">
            <a:spAutoFit/>
          </a:bodyPr>
          <a:lstStyle/>
          <a:p>
            <a:pPr indent="0" lvl="0" marL="9525" marR="0" rtl="0" algn="l">
              <a:spcBef>
                <a:spcPts val="0"/>
              </a:spcBef>
              <a:spcAft>
                <a:spcPts val="0"/>
              </a:spcAft>
              <a:buNone/>
            </a:pPr>
            <a:r>
              <a:rPr b="1" lang="en-US" sz="1200">
                <a:solidFill>
                  <a:schemeClr val="dk1"/>
                </a:solidFill>
                <a:latin typeface="Calibri"/>
                <a:ea typeface="Calibri"/>
                <a:cs typeface="Calibri"/>
                <a:sym typeface="Calibri"/>
              </a:rPr>
              <a:t>5.3.7.2.1. Nombre minimum de places</a:t>
            </a:r>
            <a:r>
              <a:rPr lang="en-US" sz="1200">
                <a:solidFill>
                  <a:schemeClr val="dk1"/>
                </a:solidFill>
                <a:latin typeface="Calibri"/>
                <a:ea typeface="Calibri"/>
                <a:cs typeface="Calibri"/>
                <a:sym typeface="Calibri"/>
              </a:rPr>
              <a:t>. Des places de stationnement pour bicyclettes doivent être prévues pour au moins 5 % de la charge d'occupants de chaque bâtiment, mais pas moins de deux places de stationnement. Les occupants non ambulatoires, sous contention ou sous garde ne doivent pas être inclus dans le nombre total d'occupants du bâtiment. Les projets de construction d'unités d'habitation doivent disposer d'au moins 0,5 place de stationnement pour vélos par chambre pour chaque bâtiment, mais pas moins de deux places de stationnement</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9"/>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69" name="Google Shape;169;p9"/>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F.2.3 - RÉSEAU CYCLABLE</a:t>
            </a:r>
            <a:endParaRPr b="1" sz="2800" u="sng">
              <a:solidFill>
                <a:srgbClr val="1A965E"/>
              </a:solidFill>
            </a:endParaRPr>
          </a:p>
        </p:txBody>
      </p:sp>
      <p:sp>
        <p:nvSpPr>
          <p:cNvPr id="170" name="Google Shape;170;p9"/>
          <p:cNvSpPr txBox="1"/>
          <p:nvPr/>
        </p:nvSpPr>
        <p:spPr>
          <a:xfrm>
            <a:off x="268224" y="1979228"/>
            <a:ext cx="8678781" cy="125639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lang="en-US" sz="2400">
                <a:solidFill>
                  <a:schemeClr val="dk1"/>
                </a:solidFill>
                <a:latin typeface="Calibri"/>
                <a:ea typeface="Calibri"/>
                <a:cs typeface="Calibri"/>
                <a:sym typeface="Calibri"/>
              </a:rPr>
              <a:t>Pour les calculs, les pistes cyclables prises en compte devraient</a:t>
            </a:r>
            <a:endParaRPr/>
          </a:p>
          <a:p>
            <a:pPr indent="0" lvl="0" marL="0" marR="0" rtl="0" algn="l">
              <a:spcBef>
                <a:spcPts val="300"/>
              </a:spcBef>
              <a:spcAft>
                <a:spcPts val="0"/>
              </a:spcAft>
              <a:buClr>
                <a:schemeClr val="dk1"/>
              </a:buClr>
              <a:buSzPts val="2400"/>
              <a:buFont typeface="Arial"/>
              <a:buNone/>
            </a:pPr>
            <a:r>
              <a:rPr lang="en-US" sz="2400">
                <a:solidFill>
                  <a:schemeClr val="dk1"/>
                </a:solidFill>
                <a:latin typeface="Calibri"/>
                <a:ea typeface="Calibri"/>
                <a:cs typeface="Calibri"/>
                <a:sym typeface="Calibri"/>
              </a:rPr>
              <a:t>être physiquement séparées des routes de circulation et ne pas faire partie d'un «espace partagé» </a:t>
            </a:r>
            <a:endParaRPr/>
          </a:p>
        </p:txBody>
      </p:sp>
      <p:sp>
        <p:nvSpPr>
          <p:cNvPr id="171" name="Google Shape;171;p9"/>
          <p:cNvSpPr txBox="1"/>
          <p:nvPr>
            <p:ph idx="1" type="body"/>
          </p:nvPr>
        </p:nvSpPr>
        <p:spPr>
          <a:xfrm>
            <a:off x="268224" y="926592"/>
            <a:ext cx="8418576" cy="60883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LIMITE ET ÉTENDUE</a:t>
            </a:r>
            <a:endParaRPr b="0" i="0" sz="2400" u="none" cap="none" strike="noStrike">
              <a:solidFill>
                <a:schemeClr val="dk1"/>
              </a:solidFill>
              <a:latin typeface="Calibri"/>
              <a:ea typeface="Calibri"/>
              <a:cs typeface="Calibri"/>
              <a:sym typeface="Calibri"/>
            </a:endParaRPr>
          </a:p>
        </p:txBody>
      </p:sp>
      <p:sp>
        <p:nvSpPr>
          <p:cNvPr id="172" name="Google Shape;172;p9"/>
          <p:cNvSpPr/>
          <p:nvPr/>
        </p:nvSpPr>
        <p:spPr>
          <a:xfrm>
            <a:off x="232610" y="1519246"/>
            <a:ext cx="8174544"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Calibri"/>
                <a:ea typeface="Calibri"/>
                <a:cs typeface="Calibri"/>
                <a:sym typeface="Calibri"/>
              </a:rPr>
              <a:t>La limite d'évaluation comprend l'ensemble du voisinage.</a:t>
            </a:r>
            <a:endParaRPr sz="2400">
              <a:solidFill>
                <a:schemeClr val="dk1"/>
              </a:solidFill>
              <a:latin typeface="Calibri"/>
              <a:ea typeface="Calibri"/>
              <a:cs typeface="Calibri"/>
              <a:sym typeface="Calibri"/>
            </a:endParaRPr>
          </a:p>
        </p:txBody>
      </p:sp>
      <p:pic>
        <p:nvPicPr>
          <p:cNvPr id="173" name="Google Shape;173;p9"/>
          <p:cNvPicPr preferRelativeResize="0"/>
          <p:nvPr/>
        </p:nvPicPr>
        <p:blipFill rotWithShape="1">
          <a:blip r:embed="rId3">
            <a:alphaModFix/>
          </a:blip>
          <a:srcRect b="0" l="0" r="0" t="0"/>
          <a:stretch/>
        </p:blipFill>
        <p:spPr>
          <a:xfrm>
            <a:off x="386224" y="3507766"/>
            <a:ext cx="378512" cy="368806"/>
          </a:xfrm>
          <a:prstGeom prst="rect">
            <a:avLst/>
          </a:prstGeom>
          <a:noFill/>
          <a:ln>
            <a:noFill/>
          </a:ln>
        </p:spPr>
      </p:pic>
      <p:sp>
        <p:nvSpPr>
          <p:cNvPr id="174" name="Google Shape;174;p9"/>
          <p:cNvSpPr/>
          <p:nvPr/>
        </p:nvSpPr>
        <p:spPr>
          <a:xfrm>
            <a:off x="882736" y="3393424"/>
            <a:ext cx="7804064" cy="163121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Un « espace partagé » est une approche de conception urbaine qui minimise la ségrégation entre les modes d'utilisation de la route (voiture, piéton, vélo, etc.) afin de créer un espace sûr pour chaque type de mobilité ; l'espace partagé doit être utilisé par quiconque. Cela peut se faire en minimisant les panneaux de signalisation, le marquage de la surface de la route, en imposant une réduction de la vitesse jusqu'à 15-20 kmh.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7" ma:contentTypeDescription="Crée un document." ma:contentTypeScope="" ma:versionID="401b2652c6e92f56d8ee4e284eb80a8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a34331db33b1c1f3505a1f9eb80b976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0CA5CBA-ADBE-48AA-B42A-010BA7B50A8F}"/>
</file>

<file path=customXml/itemProps2.xml><?xml version="1.0" encoding="utf-8"?>
<ds:datastoreItem xmlns:ds="http://schemas.openxmlformats.org/officeDocument/2006/customXml" ds:itemID="{03D78824-EDD8-464C-8E5E-AFA4A5A975FC}"/>
</file>

<file path=customXml/itemProps3.xml><?xml version="1.0" encoding="utf-8"?>
<ds:datastoreItem xmlns:ds="http://schemas.openxmlformats.org/officeDocument/2006/customXml" ds:itemID="{999C18F6-6B27-4B0A-B2F8-4817EFAB0602}"/>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NOA</dc:creator>
  <dcterms:created xsi:type="dcterms:W3CDTF">2017-01-09T10:20:00Z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